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FF01EF-CB72-435F-ADCC-35EAB5AA832F}">
  <a:tblStyle styleId="{4CFF01EF-CB72-435F-ADCC-35EAB5AA832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3BA753-23D0-48DC-9DF7-F6398694D77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12" autoAdjust="0"/>
  </p:normalViewPr>
  <p:slideViewPr>
    <p:cSldViewPr snapToGrid="0">
      <p:cViewPr varScale="1">
        <p:scale>
          <a:sx n="80" d="100"/>
          <a:sy n="80" d="100"/>
        </p:scale>
        <p:origin x="132" y="11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Welcome to the Green Pace Security Policy presentation. In this presentation, we will cover our security strategy, including coding standards, risk assessment, and automation within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to ensure compliance and long-term security.</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327d7440d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327d7440d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Strong authentication controls are vital to securing user access. Our unit test simulates login attempts with valid and invalid credentials to verify that only authorized users can access the system. It also checks for brute-force protection, ensuring that repeated failed login attempts trigger appropriate security responses, such as temporary account locks or CAPTCHA challenges. Proper authentication validation is crucial for preventing unauthorized system access.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327d7440d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327d7440d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Memory management vulnerabilities, such as use-after-free and memory leaks, can lead to crashes and exploitability. This unit test ensures that dynamically allocated memory is properly allocated and freed without causing dangling pointers or memory corruption. By integrating these tests into our </a:t>
            </a:r>
            <a:r>
              <a:rPr lang="en-US" sz="3200" dirty="0"/>
              <a:t>Continuous Integration</a:t>
            </a:r>
            <a:r>
              <a:rPr lang="en-US" sz="1800" dirty="0">
                <a:effectLst/>
                <a:latin typeface="Calibri" panose="020F0502020204030204" pitchFamily="34" charset="0"/>
                <a:ea typeface="Calibri" panose="020F0502020204030204" pitchFamily="34" charset="0"/>
              </a:rPr>
              <a:t> and </a:t>
            </a:r>
            <a:r>
              <a:rPr lang="en-US" sz="3200" dirty="0"/>
              <a:t>Continuous Deployment</a:t>
            </a:r>
            <a:r>
              <a:rPr lang="en-US" sz="1800" dirty="0">
                <a:effectLst/>
                <a:latin typeface="Calibri" panose="020F0502020204030204" pitchFamily="34" charset="0"/>
                <a:ea typeface="Calibri" panose="020F0502020204030204" pitchFamily="34" charset="0"/>
              </a:rPr>
              <a:t> pipeline, we can detect and remediate memory-related issues before they impact production.</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327d7440d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327d7440d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Unauthorized file access can lead to data leaks and privilege escalation. Our unit test verifies that only authorized users can read, write, or modify restricted files. It checks for proper role-based access controls (RBAC) and ensures that users without permission are denied access. This security measure prevents data breaches and unauthorized modifications to critical system files.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Automation plays a crucial role in securing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As shown in the diagram, security measures are integrated at multiple stages, from planning and design to deployment and monitoring. Automated tools like SAST, DAST, SIEM, and SOAR enable real-time vulnerability detection and mitigation. By embedding security automation throughout the pipeline, Green Pace ensures continuous compliance and proactive defense against cyber threats.</a:t>
            </a:r>
          </a:p>
          <a:p>
            <a:pPr marL="0" lvl="0" indent="0" algn="l" rtl="0">
              <a:lnSpc>
                <a:spcPct val="100000"/>
              </a:lnSpc>
              <a:spcBef>
                <a:spcPts val="0"/>
              </a:spcBef>
              <a:spcAft>
                <a:spcPts val="0"/>
              </a:spcAft>
              <a:buSzPts val="1100"/>
              <a:buNone/>
            </a:pPr>
            <a:endParaRPr dirty="0"/>
          </a:p>
        </p:txBody>
      </p:sp>
      <p:sp>
        <p:nvSpPr>
          <p:cNvPr id="224" name="Google Shape;2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Security is embedded at every stage of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to detect and mitigate vulnerabilities early. We use SAST, DAST, SIEM tools, IDS/IPS, and automated compliance frameworks to enforce security policies throughout development and production.</a:t>
            </a:r>
          </a:p>
          <a:p>
            <a:pPr marL="0" lvl="0" indent="0" algn="l" rtl="0">
              <a:lnSpc>
                <a:spcPct val="100000"/>
              </a:lnSpc>
              <a:spcBef>
                <a:spcPts val="0"/>
              </a:spcBef>
              <a:spcAft>
                <a:spcPts val="0"/>
              </a:spcAft>
              <a:buSzPts val="1100"/>
              <a:buNone/>
            </a:pPr>
            <a:endParaRPr dirty="0"/>
          </a:p>
        </p:txBody>
      </p:sp>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While our security strategy is robust, delaying implementation increases breach risks, and over-reliance on automation can miss complex threats. Our approach balances automation with manual oversight to address these concerns.</a:t>
            </a:r>
          </a:p>
          <a:p>
            <a:pPr marL="0" lvl="0" indent="0" algn="l" rtl="0">
              <a:lnSpc>
                <a:spcPct val="100000"/>
              </a:lnSpc>
              <a:spcBef>
                <a:spcPts val="0"/>
              </a:spcBef>
              <a:spcAft>
                <a:spcPts val="0"/>
              </a:spcAft>
              <a:buSzPts val="1100"/>
              <a:buNone/>
            </a:pPr>
            <a:endParaRPr dirty="0"/>
          </a:p>
        </p:txBody>
      </p:sp>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strengthen security, we recommend ongoing training, improved real-time threat intelligence, stricter access control, and enhanced incident response testing. These measures ensure continuous improvement and resilience against evolving threats.</a:t>
            </a:r>
          </a:p>
          <a:p>
            <a:pPr marL="0" lvl="0" indent="0" algn="l" rtl="0">
              <a:lnSpc>
                <a:spcPct val="100000"/>
              </a:lnSpc>
              <a:spcBef>
                <a:spcPts val="0"/>
              </a:spcBef>
              <a:spcAft>
                <a:spcPts val="0"/>
              </a:spcAft>
              <a:buSzPts val="1100"/>
              <a:buNone/>
            </a:pPr>
            <a:endParaRPr dirty="0"/>
          </a:p>
        </p:txBody>
      </p:sp>
      <p:sp>
        <p:nvSpPr>
          <p:cNvPr id="249" name="Google Shape;24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Green Pace’s security policy provides a proactive approach to software security by integrating security throughout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By continuously refining our strategy and leveraging automation, we ensure a strong, future-proof security posture while supporting innovation.</a:t>
            </a:r>
          </a:p>
          <a:p>
            <a:pPr marL="0" marR="0" indent="0">
              <a:lnSpc>
                <a:spcPct val="107000"/>
              </a:lnSpc>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Aft>
                <a:spcPts val="800"/>
              </a:spcAft>
              <a:buNone/>
            </a:pPr>
            <a:r>
              <a:rPr lang="en-US" sz="1800" dirty="0">
                <a:effectLst/>
                <a:latin typeface="Calibri" panose="020F0502020204030204" pitchFamily="34" charset="0"/>
                <a:ea typeface="Calibri" panose="020F0502020204030204" pitchFamily="34" charset="0"/>
              </a:rPr>
              <a:t>This concludes our presentation. Thank you for your time.</a:t>
            </a:r>
          </a:p>
        </p:txBody>
      </p:sp>
      <p:sp>
        <p:nvSpPr>
          <p:cNvPr id="258" name="Google Shape;25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Green Pace is committed to a Defense in Depth strategy, where security is implemented at multiple layers throughout the development lifecycle. By enforcing secure coding standards, using automation for compliance, and applying industry best practices, we create a strong security posture.</a:t>
            </a:r>
          </a:p>
          <a:p>
            <a:pPr marL="0" lvl="0" indent="0" algn="l" rtl="0">
              <a:lnSpc>
                <a:spcPct val="100000"/>
              </a:lnSpc>
              <a:spcBef>
                <a:spcPts val="0"/>
              </a:spcBef>
              <a:spcAft>
                <a:spcPts val="0"/>
              </a:spcAft>
              <a:buSzPts val="1100"/>
              <a:buNone/>
            </a:pPr>
            <a:endParaRPr dirty="0"/>
          </a:p>
        </p:txBody>
      </p:sp>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threat assessment categorizes vulnerabilities by likelihood and priority. Critical risks, such as SQL injection and memory safety issues, require immediate attention, while lower-priority concerns, like assertions and random number generation, are still addressed systematically.</a:t>
            </a:r>
          </a:p>
          <a:p>
            <a:pPr marL="0" lvl="0" indent="0" algn="l" rtl="0">
              <a:lnSpc>
                <a:spcPct val="100000"/>
              </a:lnSpc>
              <a:spcBef>
                <a:spcPts val="0"/>
              </a:spcBef>
              <a:spcAft>
                <a:spcPts val="0"/>
              </a:spcAft>
              <a:buSzPts val="1100"/>
              <a:buNone/>
            </a:pPr>
            <a:endParaRPr dirty="0"/>
          </a:p>
        </p:txBody>
      </p:sp>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security framework is built upon 10 core principles, such as validate input data, enforce least privilege, and architect for security. These principles align with our coding standards to mitigate vulnerabilities in development.</a:t>
            </a:r>
          </a:p>
          <a:p>
            <a:pPr marL="0" lvl="0" indent="0" algn="l" rtl="0">
              <a:lnSpc>
                <a:spcPct val="100000"/>
              </a:lnSpc>
              <a:spcBef>
                <a:spcPts val="0"/>
              </a:spcBef>
              <a:spcAft>
                <a:spcPts val="0"/>
              </a:spcAft>
              <a:buSzPts val="1100"/>
              <a:buNone/>
            </a:pPr>
            <a:endParaRPr dirty="0"/>
          </a:p>
        </p:txBody>
      </p:sp>
      <p:sp>
        <p:nvSpPr>
          <p:cNvPr id="165" name="Google Shape;1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have prioritized 10 coding standards based on risk level. SQL injection and buffer overflow protections are top priorities, while other areas, such as exception handling and assertions, ensure stability and best practices.</a:t>
            </a:r>
          </a:p>
          <a:p>
            <a:pPr marL="0" lvl="0" indent="0" algn="l" rtl="0">
              <a:lnSpc>
                <a:spcPct val="100000"/>
              </a:lnSpc>
              <a:spcBef>
                <a:spcPts val="0"/>
              </a:spcBef>
              <a:spcAft>
                <a:spcPts val="0"/>
              </a:spcAft>
              <a:buSzPts val="1100"/>
              <a:buNone/>
            </a:pPr>
            <a:endParaRPr dirty="0"/>
          </a:p>
        </p:txBody>
      </p:sp>
      <p:sp>
        <p:nvSpPr>
          <p:cNvPr id="173" name="Google Shape;1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Encryption is applied at rest, in transit, and in use to ensure data confidentiality. We implement AES-256 for stored data, TLS for transmission security, and memory encryption for data in use.</a:t>
            </a:r>
          </a:p>
          <a:p>
            <a:pPr marL="0" lvl="0" indent="0" algn="l" rtl="0">
              <a:lnSpc>
                <a:spcPct val="100000"/>
              </a:lnSpc>
              <a:spcBef>
                <a:spcPts val="0"/>
              </a:spcBef>
              <a:spcAft>
                <a:spcPts val="0"/>
              </a:spcAft>
              <a:buSzPts val="1100"/>
              <a:buNone/>
            </a:pPr>
            <a:endParaRPr dirty="0"/>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Authentication, Authorization, and Accounting (AAA) ensure user access is properly managed. Multi-factor authentication (MFA), role-based access control (RBAC), and logging mechanisms prevent unauthorized access and track system activity.</a:t>
            </a:r>
          </a:p>
          <a:p>
            <a:pPr marL="0" lvl="0" indent="0" algn="l" rtl="0">
              <a:lnSpc>
                <a:spcPct val="100000"/>
              </a:lnSpc>
              <a:spcBef>
                <a:spcPts val="0"/>
              </a:spcBef>
              <a:spcAft>
                <a:spcPts val="0"/>
              </a:spcAft>
              <a:buSzPts val="1100"/>
              <a:buNone/>
            </a:pPr>
            <a:endParaRPr dirty="0"/>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327d7440d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327d7440d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SQL injection is a common and dangerous vulnerability that can allow attackers to manipulate queries and gain unauthorized access to data. Our unit test ensures that parameterized queries are used to prevent malicious input from altering database commands. By testing various inputs—including valid credentials and common SQL injection attempts—we verify that injection attacks are successfully blocked. This test is an essential safeguard for any system handling user input and database queries.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327d7440d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327d7440d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Improper string handling can lead to buffer overflows, potentially allowing attackers to execute arbitrary code. This unit test ensures that all string operations use bounded functions, such as </a:t>
            </a:r>
            <a:r>
              <a:rPr lang="en-US" sz="1800" dirty="0" err="1">
                <a:effectLst/>
                <a:latin typeface="Calibri" panose="020F0502020204030204" pitchFamily="34" charset="0"/>
                <a:ea typeface="Calibri" panose="020F0502020204030204" pitchFamily="34" charset="0"/>
              </a:rPr>
              <a:t>strncpy</a:t>
            </a:r>
            <a:r>
              <a:rPr lang="en-US" sz="1800" dirty="0">
                <a:effectLst/>
                <a:latin typeface="Calibri" panose="020F0502020204030204" pitchFamily="34" charset="0"/>
                <a:ea typeface="Calibri" panose="020F0502020204030204" pitchFamily="34" charset="0"/>
              </a:rPr>
              <a:t> instead of </a:t>
            </a:r>
            <a:r>
              <a:rPr lang="en-US" sz="1800" dirty="0" err="1">
                <a:effectLst/>
                <a:latin typeface="Calibri" panose="020F0502020204030204" pitchFamily="34" charset="0"/>
                <a:ea typeface="Calibri" panose="020F0502020204030204" pitchFamily="34" charset="0"/>
              </a:rPr>
              <a:t>strcpy</a:t>
            </a:r>
            <a:r>
              <a:rPr lang="en-US" sz="1800" dirty="0">
                <a:effectLst/>
                <a:latin typeface="Calibri" panose="020F0502020204030204" pitchFamily="34" charset="0"/>
                <a:ea typeface="Calibri" panose="020F0502020204030204" pitchFamily="34" charset="0"/>
              </a:rPr>
              <a:t>, to prevent overflows and memory corruption. The test verifies that input strings remain within the allocated buffer size, reducing the risk of security breaches due to unbounded data manipulation.</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2"/>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2"/>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a:spLocks noGrp="1"/>
          </p:cNvSpPr>
          <p:nvPr>
            <p:ph type="pic" idx="2"/>
          </p:nvPr>
        </p:nvSpPr>
        <p:spPr>
          <a:xfrm>
            <a:off x="681727" y="941439"/>
            <a:ext cx="10821840" cy="3478161"/>
          </a:xfrm>
          <a:prstGeom prst="rect">
            <a:avLst/>
          </a:prstGeom>
          <a:noFill/>
          <a:ln>
            <a:noFill/>
          </a:ln>
        </p:spPr>
      </p:sp>
      <p:sp>
        <p:nvSpPr>
          <p:cNvPr id="74" name="Google Shape;74;p11"/>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1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1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12"/>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12"/>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13"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13"/>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13"/>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13"/>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3"/>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13"/>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1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14"/>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14"/>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15"/>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15"/>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15"/>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17" name="Google Shape;117;p16"/>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6"/>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0" name="Google Shape;120;p16"/>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16"/>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6"/>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568"/>
              </a:srgbClr>
            </a:outerShdw>
          </a:effectLst>
        </p:spPr>
      </p:sp>
      <p:sp>
        <p:nvSpPr>
          <p:cNvPr id="123" name="Google Shape;123;p16"/>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1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17"/>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18"/>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18"/>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4"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4"/>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4"/>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5"/>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6"/>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6"/>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6"/>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6"/>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8"/>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9"/>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a:spLocks noGrp="1"/>
          </p:cNvSpPr>
          <p:nvPr>
            <p:ph type="pic" idx="2"/>
          </p:nvPr>
        </p:nvSpPr>
        <p:spPr>
          <a:xfrm>
            <a:off x="7861238" y="751241"/>
            <a:ext cx="3644962" cy="5467443"/>
          </a:xfrm>
          <a:prstGeom prst="rect">
            <a:avLst/>
          </a:prstGeom>
          <a:noFill/>
          <a:ln>
            <a:noFill/>
          </a:ln>
        </p:spPr>
      </p:sp>
      <p:sp>
        <p:nvSpPr>
          <p:cNvPr id="67" name="Google Shape;67;p10"/>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1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NULL" TargetMode="Externa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9"/>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a:t>
            </a:r>
            <a:r>
              <a:rPr lang="en-US" sz="1850" i="1"/>
              <a:t>Nathaniel Gratton</a:t>
            </a:r>
            <a:endParaRPr i="1"/>
          </a:p>
        </p:txBody>
      </p:sp>
      <p:pic>
        <p:nvPicPr>
          <p:cNvPr id="146" name="Google Shape;146;p19" descr="Green Pace logo"/>
          <p:cNvPicPr preferRelativeResize="0"/>
          <p:nvPr/>
        </p:nvPicPr>
        <p:blipFill rotWithShape="1">
          <a:blip r:embed="rId5">
            <a:alphaModFix/>
          </a:blip>
          <a:srcRect/>
          <a:stretch/>
        </p:blipFill>
        <p:spPr>
          <a:xfrm>
            <a:off x="7440774" y="659854"/>
            <a:ext cx="2921424" cy="3786772"/>
          </a:xfrm>
          <a:prstGeom prst="rect">
            <a:avLst/>
          </a:prstGeom>
          <a:noFill/>
          <a:ln>
            <a:noFill/>
          </a:ln>
        </p:spPr>
      </p:pic>
      <p:pic>
        <p:nvPicPr>
          <p:cNvPr id="20" name="Audio 19">
            <a:hlinkClick r:id="" action="ppaction://media"/>
            <a:extLst>
              <a:ext uri="{FF2B5EF4-FFF2-40B4-BE49-F238E27FC236}">
                <a16:creationId xmlns:a16="http://schemas.microsoft.com/office/drawing/2014/main" id="{411FEECD-17C2-F9F6-A118-688665EB50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4881"/>
    </mc:Choice>
    <mc:Fallback>
      <p:transition spd="slow" advTm="1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Is Authentication Properly Enforced?</a:t>
            </a:r>
            <a:endParaRPr/>
          </a:p>
        </p:txBody>
      </p:sp>
      <p:sp>
        <p:nvSpPr>
          <p:cNvPr id="209" name="Google Shape;209;p28"/>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a:solidFill>
                  <a:schemeClr val="accent4"/>
                </a:solidFill>
              </a:rPr>
              <a:t>TEST(AuthTest, InvalidLogin) {</a:t>
            </a:r>
            <a:endParaRPr>
              <a:solidFill>
                <a:schemeClr val="accent4"/>
              </a:solidFill>
            </a:endParaRPr>
          </a:p>
          <a:p>
            <a:pPr marL="0" lvl="0" indent="0" algn="l" rtl="0">
              <a:spcBef>
                <a:spcPts val="1000"/>
              </a:spcBef>
              <a:spcAft>
                <a:spcPts val="0"/>
              </a:spcAft>
              <a:buNone/>
            </a:pPr>
            <a:r>
              <a:rPr lang="en-US">
                <a:solidFill>
                  <a:schemeClr val="accent4"/>
                </a:solidFill>
              </a:rPr>
              <a:t>    EXPECT_FALSE(authenticate("fakeUser", "wrongPass"));</a:t>
            </a:r>
            <a:endParaRPr>
              <a:solidFill>
                <a:schemeClr val="accent4"/>
              </a:solidFill>
            </a:endParaRPr>
          </a:p>
          <a:p>
            <a:pPr marL="0" lvl="0" indent="0" algn="l" rtl="0">
              <a:spcBef>
                <a:spcPts val="1000"/>
              </a:spcBef>
              <a:spcAft>
                <a:spcPts val="0"/>
              </a:spcAft>
              <a:buNone/>
            </a:pPr>
            <a:r>
              <a:rPr lang="en-US">
                <a:solidFill>
                  <a:schemeClr val="accent4"/>
                </a:solidFill>
              </a:rPr>
              <a:t>}</a:t>
            </a:r>
            <a:endParaRPr>
              <a:solidFill>
                <a:schemeClr val="accent4"/>
              </a:solidFill>
            </a:endParaRPr>
          </a:p>
          <a:p>
            <a:pPr marL="0" lvl="0" indent="0" algn="l" rtl="0">
              <a:spcBef>
                <a:spcPts val="1000"/>
              </a:spcBef>
              <a:spcAft>
                <a:spcPts val="0"/>
              </a:spcAft>
              <a:buNone/>
            </a:pPr>
            <a:r>
              <a:rPr lang="en-US">
                <a:solidFill>
                  <a:schemeClr val="accent4"/>
                </a:solidFill>
              </a:rPr>
              <a:t>TEST(AuthTest, ValidLogin) {</a:t>
            </a:r>
            <a:endParaRPr>
              <a:solidFill>
                <a:schemeClr val="accent4"/>
              </a:solidFill>
            </a:endParaRPr>
          </a:p>
          <a:p>
            <a:pPr marL="0" lvl="0" indent="0" algn="l" rtl="0">
              <a:spcBef>
                <a:spcPts val="1000"/>
              </a:spcBef>
              <a:spcAft>
                <a:spcPts val="0"/>
              </a:spcAft>
              <a:buNone/>
            </a:pPr>
            <a:r>
              <a:rPr lang="en-US">
                <a:solidFill>
                  <a:schemeClr val="accent4"/>
                </a:solidFill>
              </a:rPr>
              <a:t>    EXPECT_TRUE(authenticate("validUser", "correctPass"));</a:t>
            </a:r>
            <a:endParaRPr>
              <a:solidFill>
                <a:schemeClr val="accent4"/>
              </a:solidFill>
            </a:endParaRPr>
          </a:p>
          <a:p>
            <a:pPr marL="0" lvl="0" indent="0" algn="l" rtl="0">
              <a:spcBef>
                <a:spcPts val="1000"/>
              </a:spcBef>
              <a:spcAft>
                <a:spcPts val="0"/>
              </a:spcAft>
              <a:buNone/>
            </a:pPr>
            <a:r>
              <a:rPr lang="en-US">
                <a:solidFill>
                  <a:schemeClr val="accent4"/>
                </a:solidFill>
              </a:rPr>
              <a:t>}</a:t>
            </a:r>
            <a:endParaRPr>
              <a:solidFill>
                <a:schemeClr val="accent4"/>
              </a:solidFill>
            </a:endParaRPr>
          </a:p>
          <a:p>
            <a:pPr marL="0" lvl="0" indent="0" algn="l" rtl="0">
              <a:spcBef>
                <a:spcPts val="1000"/>
              </a:spcBef>
              <a:spcAft>
                <a:spcPts val="0"/>
              </a:spcAft>
              <a:buNone/>
            </a:pPr>
            <a:endParaRPr/>
          </a:p>
          <a:p>
            <a:pPr marL="0" lvl="0" indent="0" algn="l" rtl="0">
              <a:spcBef>
                <a:spcPts val="1000"/>
              </a:spcBef>
              <a:spcAft>
                <a:spcPts val="0"/>
              </a:spcAft>
              <a:buNone/>
            </a:pPr>
            <a:r>
              <a:rPr lang="en-US"/>
              <a:t>Expected Outcome: Only authorized users should pass authentication.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Next Step: Implement multi-factor authentication (MFA) for additional security.</a:t>
            </a:r>
            <a:endParaRPr/>
          </a:p>
        </p:txBody>
      </p:sp>
      <p:pic>
        <p:nvPicPr>
          <p:cNvPr id="13" name="Audio 12">
            <a:hlinkClick r:id="" action="ppaction://media"/>
            <a:extLst>
              <a:ext uri="{FF2B5EF4-FFF2-40B4-BE49-F238E27FC236}">
                <a16:creationId xmlns:a16="http://schemas.microsoft.com/office/drawing/2014/main" id="{F7E552A2-C074-91E4-ABAE-FC9B687662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439"/>
    </mc:Choice>
    <mc:Fallback>
      <p:transition spd="slow" advTm="31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Can Memory Be Safely Managed?</a:t>
            </a:r>
            <a:endParaRPr/>
          </a:p>
        </p:txBody>
      </p:sp>
      <p:sp>
        <p:nvSpPr>
          <p:cNvPr id="215" name="Google Shape;215;p29"/>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solidFill>
                  <a:schemeClr val="accent4"/>
                </a:solidFill>
              </a:rPr>
              <a:t>TEST(MemoryTest, NoMemoryLeak) {</a:t>
            </a:r>
            <a:endParaRPr>
              <a:solidFill>
                <a:schemeClr val="accent4"/>
              </a:solidFill>
            </a:endParaRPr>
          </a:p>
          <a:p>
            <a:pPr marL="0" lvl="0" indent="0" algn="l" rtl="0">
              <a:spcBef>
                <a:spcPts val="1000"/>
              </a:spcBef>
              <a:spcAft>
                <a:spcPts val="0"/>
              </a:spcAft>
              <a:buNone/>
            </a:pPr>
            <a:r>
              <a:rPr lang="en-US">
                <a:solidFill>
                  <a:schemeClr val="accent4"/>
                </a:solidFill>
              </a:rPr>
              <a:t>    int *ptr = new int(10);</a:t>
            </a:r>
            <a:endParaRPr>
              <a:solidFill>
                <a:schemeClr val="accent4"/>
              </a:solidFill>
            </a:endParaRPr>
          </a:p>
          <a:p>
            <a:pPr marL="0" lvl="0" indent="0" algn="l" rtl="0">
              <a:spcBef>
                <a:spcPts val="1000"/>
              </a:spcBef>
              <a:spcAft>
                <a:spcPts val="0"/>
              </a:spcAft>
              <a:buNone/>
            </a:pPr>
            <a:r>
              <a:rPr lang="en-US">
                <a:solidFill>
                  <a:schemeClr val="accent4"/>
                </a:solidFill>
              </a:rPr>
              <a:t>    EXPECT_NE(ptr, nullptr);</a:t>
            </a:r>
            <a:endParaRPr>
              <a:solidFill>
                <a:schemeClr val="accent4"/>
              </a:solidFill>
            </a:endParaRPr>
          </a:p>
          <a:p>
            <a:pPr marL="0" lvl="0" indent="0" algn="l" rtl="0">
              <a:spcBef>
                <a:spcPts val="1000"/>
              </a:spcBef>
              <a:spcAft>
                <a:spcPts val="0"/>
              </a:spcAft>
              <a:buNone/>
            </a:pPr>
            <a:r>
              <a:rPr lang="en-US">
                <a:solidFill>
                  <a:schemeClr val="accent4"/>
                </a:solidFill>
              </a:rPr>
              <a:t>    delete ptr;</a:t>
            </a:r>
            <a:endParaRPr>
              <a:solidFill>
                <a:schemeClr val="accent4"/>
              </a:solidFill>
            </a:endParaRPr>
          </a:p>
          <a:p>
            <a:pPr marL="0" lvl="0" indent="0" algn="l" rtl="0">
              <a:spcBef>
                <a:spcPts val="1000"/>
              </a:spcBef>
              <a:spcAft>
                <a:spcPts val="0"/>
              </a:spcAft>
              <a:buNone/>
            </a:pPr>
            <a:r>
              <a:rPr lang="en-US">
                <a:solidFill>
                  <a:schemeClr val="accent4"/>
                </a:solidFill>
              </a:rPr>
              <a:t>}</a:t>
            </a:r>
            <a:endParaRPr>
              <a:solidFill>
                <a:schemeClr val="accent4"/>
              </a:solidFill>
            </a:endParaRPr>
          </a:p>
          <a:p>
            <a:pPr marL="0" lvl="0" indent="0" algn="l" rtl="0">
              <a:spcBef>
                <a:spcPts val="1000"/>
              </a:spcBef>
              <a:spcAft>
                <a:spcPts val="0"/>
              </a:spcAft>
              <a:buNone/>
            </a:pPr>
            <a:endParaRPr/>
          </a:p>
          <a:p>
            <a:pPr marL="0" lvl="0" indent="0" algn="l" rtl="0">
              <a:spcBef>
                <a:spcPts val="1000"/>
              </a:spcBef>
              <a:spcAft>
                <a:spcPts val="0"/>
              </a:spcAft>
              <a:buNone/>
            </a:pPr>
            <a:r>
              <a:rPr lang="en-US"/>
              <a:t>Expected Outcome: No memory leaks or dangling pointers.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Next Step: Use smart pointers (std::unique_ptr, std::shared_ptr) for safer memory management.</a:t>
            </a:r>
            <a:endParaRPr/>
          </a:p>
        </p:txBody>
      </p:sp>
      <p:pic>
        <p:nvPicPr>
          <p:cNvPr id="52" name="Audio 51">
            <a:hlinkClick r:id="" action="ppaction://media"/>
            <a:extLst>
              <a:ext uri="{FF2B5EF4-FFF2-40B4-BE49-F238E27FC236}">
                <a16:creationId xmlns:a16="http://schemas.microsoft.com/office/drawing/2014/main" id="{916FB56A-510A-4DA7-3BFE-69A210DFCA2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150"/>
    </mc:Choice>
    <mc:Fallback>
      <p:transition spd="slow" advTm="29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Is File Access Restricted?</a:t>
            </a:r>
            <a:endParaRPr/>
          </a:p>
        </p:txBody>
      </p:sp>
      <p:sp>
        <p:nvSpPr>
          <p:cNvPr id="221" name="Google Shape;221;p30"/>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chemeClr val="accent4"/>
                </a:solidFill>
              </a:rPr>
              <a:t>TEST(FileAccessTest, UnauthorizedAccess) {</a:t>
            </a:r>
            <a:endParaRPr>
              <a:solidFill>
                <a:schemeClr val="accent4"/>
              </a:solidFill>
            </a:endParaRPr>
          </a:p>
          <a:p>
            <a:pPr marL="0" lvl="0" indent="0" algn="l" rtl="0">
              <a:spcBef>
                <a:spcPts val="1000"/>
              </a:spcBef>
              <a:spcAft>
                <a:spcPts val="0"/>
              </a:spcAft>
              <a:buNone/>
            </a:pPr>
            <a:r>
              <a:rPr lang="en-US">
                <a:solidFill>
                  <a:schemeClr val="accent4"/>
                </a:solidFill>
              </a:rPr>
              <a:t>    EXPECT_FALSE(checkFileAccess("restrictedFile.txt", "unauthorizedUser"));</a:t>
            </a:r>
            <a:endParaRPr>
              <a:solidFill>
                <a:schemeClr val="accent4"/>
              </a:solidFill>
            </a:endParaRPr>
          </a:p>
          <a:p>
            <a:pPr marL="0" lvl="0" indent="0" algn="l" rtl="0">
              <a:spcBef>
                <a:spcPts val="1000"/>
              </a:spcBef>
              <a:spcAft>
                <a:spcPts val="0"/>
              </a:spcAft>
              <a:buNone/>
            </a:pPr>
            <a:r>
              <a:rPr lang="en-US">
                <a:solidFill>
                  <a:schemeClr val="accent4"/>
                </a:solidFill>
              </a:rPr>
              <a:t>}</a:t>
            </a:r>
            <a:endParaRPr>
              <a:solidFill>
                <a:schemeClr val="accent4"/>
              </a:solidFill>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Expected Outcome: Unauthorized users should be denied access.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Next Step: Implement audit logging for unauthorized access attempts.</a:t>
            </a:r>
            <a:endParaRPr/>
          </a:p>
        </p:txBody>
      </p:sp>
      <p:pic>
        <p:nvPicPr>
          <p:cNvPr id="17" name="Audio 16">
            <a:hlinkClick r:id="" action="ppaction://media"/>
            <a:extLst>
              <a:ext uri="{FF2B5EF4-FFF2-40B4-BE49-F238E27FC236}">
                <a16:creationId xmlns:a16="http://schemas.microsoft.com/office/drawing/2014/main" id="{3DCBDDC3-5DA8-1666-AC64-341536A179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643"/>
    </mc:Choice>
    <mc:Fallback>
      <p:transition spd="slow" advTm="27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27" name="Google Shape;227;p31"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5">
            <a:alphaModFix/>
          </a:blip>
          <a:srcRect/>
          <a:stretch/>
        </p:blipFill>
        <p:spPr>
          <a:xfrm>
            <a:off x="2127250" y="2199481"/>
            <a:ext cx="7937500" cy="4013200"/>
          </a:xfrm>
          <a:prstGeom prst="rect">
            <a:avLst/>
          </a:prstGeom>
          <a:noFill/>
          <a:ln>
            <a:noFill/>
          </a:ln>
        </p:spPr>
      </p:pic>
      <p:pic>
        <p:nvPicPr>
          <p:cNvPr id="228" name="Google Shape;228;p31"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A83E44FB-A9A0-0A2C-59F2-F30ACB6DAE3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012"/>
    </mc:Choice>
    <mc:Fallback>
      <p:transition spd="slow" advTm="31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2895600" y="521923"/>
            <a:ext cx="8610600" cy="129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34" name="Google Shape;234;p32"/>
          <p:cNvSpPr txBox="1">
            <a:spLocks noGrp="1"/>
          </p:cNvSpPr>
          <p:nvPr>
            <p:ph type="body" idx="1"/>
          </p:nvPr>
        </p:nvSpPr>
        <p:spPr>
          <a:xfrm>
            <a:off x="311400" y="1659050"/>
            <a:ext cx="11194800" cy="853500"/>
          </a:xfrm>
          <a:prstGeom prst="rect">
            <a:avLst/>
          </a:prstGeom>
          <a:noFill/>
          <a:ln>
            <a:noFill/>
          </a:ln>
        </p:spPr>
        <p:txBody>
          <a:bodyPr spcFirstLastPara="1" wrap="square" lIns="91425" tIns="45700" rIns="91425" bIns="45700" anchor="t" anchorCtr="0">
            <a:normAutofit fontScale="92500" lnSpcReduction="20000"/>
          </a:bodyPr>
          <a:lstStyle/>
          <a:p>
            <a:pPr marL="914400" lvl="0" indent="0" algn="l" rtl="0">
              <a:lnSpc>
                <a:spcPct val="90000"/>
              </a:lnSpc>
              <a:spcBef>
                <a:spcPts val="500"/>
              </a:spcBef>
              <a:spcAft>
                <a:spcPts val="0"/>
              </a:spcAft>
              <a:buNone/>
            </a:pPr>
            <a:r>
              <a:rPr lang="en-US"/>
              <a:t>Security is embedded at every stage of DevSecOps to detect and mitigate vulnerabilities early. By integrating security throughout DevSecOps, Green Pace ensures a proactive, automated defense against threats.</a:t>
            </a:r>
            <a:endParaRPr sz="1600"/>
          </a:p>
        </p:txBody>
      </p:sp>
      <p:pic>
        <p:nvPicPr>
          <p:cNvPr id="235" name="Google Shape;235;p32"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sp>
        <p:nvSpPr>
          <p:cNvPr id="236" name="Google Shape;236;p32"/>
          <p:cNvSpPr txBox="1"/>
          <p:nvPr/>
        </p:nvSpPr>
        <p:spPr>
          <a:xfrm>
            <a:off x="1316150" y="2737675"/>
            <a:ext cx="3740700" cy="22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Planning: Identify risks using threat modeling.</a:t>
            </a: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Development: Detect issues in real time with IDE security plugins.</a:t>
            </a: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Testing: Use SAST (Coverity, SonarQube) and DAST (Burp Suite, OWASP ZAP) for vulnerability scanning.</a:t>
            </a: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Deployment: Ensure secure releases with penetration testing and configuration validation.</a:t>
            </a:r>
            <a:endParaRPr sz="1600">
              <a:solidFill>
                <a:schemeClr val="lt1"/>
              </a:solidFill>
              <a:latin typeface="Century Gothic"/>
              <a:ea typeface="Century Gothic"/>
              <a:cs typeface="Century Gothic"/>
              <a:sym typeface="Century Gothic"/>
            </a:endParaRPr>
          </a:p>
        </p:txBody>
      </p:sp>
      <p:sp>
        <p:nvSpPr>
          <p:cNvPr id="237" name="Google Shape;237;p32"/>
          <p:cNvSpPr txBox="1"/>
          <p:nvPr/>
        </p:nvSpPr>
        <p:spPr>
          <a:xfrm>
            <a:off x="6096000" y="3014800"/>
            <a:ext cx="4294800" cy="22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Monitoring: Track security events with SIEM tools (Splunk, ELK Stack) and detect threats with IDS/IPS.</a:t>
            </a: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Response: Automate security enforcement using SOAR and WAFs.</a:t>
            </a: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600">
                <a:solidFill>
                  <a:schemeClr val="lt1"/>
                </a:solidFill>
                <a:latin typeface="Century Gothic"/>
                <a:ea typeface="Century Gothic"/>
                <a:cs typeface="Century Gothic"/>
                <a:sym typeface="Century Gothic"/>
              </a:rPr>
              <a:t>Compliance: Maintain long-term security with MITRE ATT&amp;CK and NIST.</a:t>
            </a:r>
            <a:endParaRPr sz="1600">
              <a:solidFill>
                <a:schemeClr val="lt1"/>
              </a:solidFill>
              <a:latin typeface="Century Gothic"/>
              <a:ea typeface="Century Gothic"/>
              <a:cs typeface="Century Gothic"/>
              <a:sym typeface="Century Gothic"/>
            </a:endParaRPr>
          </a:p>
        </p:txBody>
      </p:sp>
      <p:pic>
        <p:nvPicPr>
          <p:cNvPr id="8" name="Audio 7">
            <a:hlinkClick r:id="" action="ppaction://media"/>
            <a:extLst>
              <a:ext uri="{FF2B5EF4-FFF2-40B4-BE49-F238E27FC236}">
                <a16:creationId xmlns:a16="http://schemas.microsoft.com/office/drawing/2014/main" id="{B03C2EBE-930B-B4AD-1247-46C23A0E0C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611"/>
    </mc:Choice>
    <mc:Fallback>
      <p:transition spd="slow" advTm="17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43" name="Google Shape;243;p33"/>
          <p:cNvSpPr txBox="1">
            <a:spLocks noGrp="1"/>
          </p:cNvSpPr>
          <p:nvPr>
            <p:ph type="body" idx="1"/>
          </p:nvPr>
        </p:nvSpPr>
        <p:spPr>
          <a:xfrm>
            <a:off x="0" y="2057400"/>
            <a:ext cx="4232700" cy="4024200"/>
          </a:xfrm>
          <a:prstGeom prst="rect">
            <a:avLst/>
          </a:prstGeom>
          <a:noFill/>
          <a:ln>
            <a:noFill/>
          </a:ln>
        </p:spPr>
        <p:txBody>
          <a:bodyPr spcFirstLastPara="1" wrap="square" lIns="91425" tIns="45700" rIns="91425" bIns="45700" anchor="t" anchorCtr="0">
            <a:normAutofit fontScale="92500"/>
          </a:bodyPr>
          <a:lstStyle/>
          <a:p>
            <a:pPr marL="457200" lvl="0" indent="0" algn="l" rtl="0">
              <a:lnSpc>
                <a:spcPct val="90000"/>
              </a:lnSpc>
              <a:spcBef>
                <a:spcPts val="0"/>
              </a:spcBef>
              <a:spcAft>
                <a:spcPts val="0"/>
              </a:spcAft>
              <a:buNone/>
            </a:pPr>
            <a:r>
              <a:rPr lang="en-US" sz="2600"/>
              <a:t>Problems &amp; Risks</a:t>
            </a:r>
            <a:endParaRPr sz="2600"/>
          </a:p>
          <a:p>
            <a:pPr marL="457200" lvl="0" indent="0" algn="l" rtl="0">
              <a:lnSpc>
                <a:spcPct val="90000"/>
              </a:lnSpc>
              <a:spcBef>
                <a:spcPts val="0"/>
              </a:spcBef>
              <a:spcAft>
                <a:spcPts val="0"/>
              </a:spcAft>
              <a:buNone/>
            </a:pPr>
            <a:endParaRPr sz="2000"/>
          </a:p>
          <a:p>
            <a:pPr marL="457200" lvl="0" indent="0" algn="l" rtl="0">
              <a:lnSpc>
                <a:spcPct val="90000"/>
              </a:lnSpc>
              <a:spcBef>
                <a:spcPts val="0"/>
              </a:spcBef>
              <a:spcAft>
                <a:spcPts val="0"/>
              </a:spcAft>
              <a:buNone/>
            </a:pPr>
            <a:r>
              <a:rPr lang="en-US" sz="2000"/>
              <a:t>Delaying security implementation increases the likelihood of data breaches and compliance violations.</a:t>
            </a:r>
            <a:endParaRPr sz="2000"/>
          </a:p>
          <a:p>
            <a:pPr marL="457200" lvl="0" indent="0" algn="l" rtl="0">
              <a:lnSpc>
                <a:spcPct val="90000"/>
              </a:lnSpc>
              <a:spcBef>
                <a:spcPts val="0"/>
              </a:spcBef>
              <a:spcAft>
                <a:spcPts val="0"/>
              </a:spcAft>
              <a:buNone/>
            </a:pPr>
            <a:endParaRPr sz="2000"/>
          </a:p>
          <a:p>
            <a:pPr marL="457200" lvl="0" indent="0" algn="l" rtl="0">
              <a:lnSpc>
                <a:spcPct val="90000"/>
              </a:lnSpc>
              <a:spcBef>
                <a:spcPts val="0"/>
              </a:spcBef>
              <a:spcAft>
                <a:spcPts val="0"/>
              </a:spcAft>
              <a:buNone/>
            </a:pPr>
            <a:r>
              <a:rPr lang="en-US" sz="2000"/>
              <a:t>Over-reliance on automation may overlook complex threats requiring manual analysis.</a:t>
            </a:r>
            <a:endParaRPr sz="2000"/>
          </a:p>
          <a:p>
            <a:pPr marL="457200" lvl="0" indent="0" algn="l" rtl="0">
              <a:lnSpc>
                <a:spcPct val="90000"/>
              </a:lnSpc>
              <a:spcBef>
                <a:spcPts val="0"/>
              </a:spcBef>
              <a:spcAft>
                <a:spcPts val="0"/>
              </a:spcAft>
              <a:buNone/>
            </a:pPr>
            <a:endParaRPr sz="2000"/>
          </a:p>
          <a:p>
            <a:pPr marL="457200" lvl="0" indent="0" algn="l" rtl="0">
              <a:lnSpc>
                <a:spcPct val="90000"/>
              </a:lnSpc>
              <a:spcBef>
                <a:spcPts val="0"/>
              </a:spcBef>
              <a:spcAft>
                <a:spcPts val="0"/>
              </a:spcAft>
              <a:buNone/>
            </a:pPr>
            <a:r>
              <a:rPr lang="en-US" sz="2000"/>
              <a:t>High upfront investment in security tools can deter immediate implementation.</a:t>
            </a:r>
            <a:endParaRPr sz="2000"/>
          </a:p>
        </p:txBody>
      </p:sp>
      <p:pic>
        <p:nvPicPr>
          <p:cNvPr id="244" name="Google Shape;244;p33"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sp>
        <p:nvSpPr>
          <p:cNvPr id="245" name="Google Shape;245;p33"/>
          <p:cNvSpPr txBox="1">
            <a:spLocks noGrp="1"/>
          </p:cNvSpPr>
          <p:nvPr>
            <p:ph type="body" idx="1"/>
          </p:nvPr>
        </p:nvSpPr>
        <p:spPr>
          <a:xfrm>
            <a:off x="3771825" y="2057400"/>
            <a:ext cx="4232700" cy="4024200"/>
          </a:xfrm>
          <a:prstGeom prst="rect">
            <a:avLst/>
          </a:prstGeom>
          <a:noFill/>
          <a:ln>
            <a:noFill/>
          </a:ln>
        </p:spPr>
        <p:txBody>
          <a:bodyPr spcFirstLastPara="1" wrap="square" lIns="91425" tIns="45700" rIns="91425" bIns="45700" anchor="t" anchorCtr="0">
            <a:normAutofit fontScale="77500" lnSpcReduction="20000"/>
          </a:bodyPr>
          <a:lstStyle/>
          <a:p>
            <a:pPr marL="457200" lvl="0" indent="0" algn="l" rtl="0">
              <a:lnSpc>
                <a:spcPct val="90000"/>
              </a:lnSpc>
              <a:spcBef>
                <a:spcPts val="0"/>
              </a:spcBef>
              <a:spcAft>
                <a:spcPts val="0"/>
              </a:spcAft>
              <a:buNone/>
            </a:pPr>
            <a:r>
              <a:rPr lang="en-US" sz="3374"/>
              <a:t>Solutions &amp; Benefits</a:t>
            </a:r>
            <a:endParaRPr sz="3374"/>
          </a:p>
          <a:p>
            <a:pPr marL="457200" lvl="0" indent="0" algn="l" rtl="0">
              <a:lnSpc>
                <a:spcPct val="90000"/>
              </a:lnSpc>
              <a:spcBef>
                <a:spcPts val="0"/>
              </a:spcBef>
              <a:spcAft>
                <a:spcPts val="0"/>
              </a:spcAft>
              <a:buNone/>
            </a:pPr>
            <a:endParaRPr sz="2600"/>
          </a:p>
          <a:p>
            <a:pPr marL="457200" lvl="0" indent="0" algn="l" rtl="0">
              <a:lnSpc>
                <a:spcPct val="90000"/>
              </a:lnSpc>
              <a:spcBef>
                <a:spcPts val="0"/>
              </a:spcBef>
              <a:spcAft>
                <a:spcPts val="0"/>
              </a:spcAft>
              <a:buNone/>
            </a:pPr>
            <a:r>
              <a:rPr lang="en-US" sz="2600"/>
              <a:t>Early adoption of security measures prevents costly breaches and improves compliance.</a:t>
            </a:r>
            <a:endParaRPr sz="2600"/>
          </a:p>
          <a:p>
            <a:pPr marL="457200" lvl="0" indent="0" algn="l" rtl="0">
              <a:lnSpc>
                <a:spcPct val="90000"/>
              </a:lnSpc>
              <a:spcBef>
                <a:spcPts val="0"/>
              </a:spcBef>
              <a:spcAft>
                <a:spcPts val="0"/>
              </a:spcAft>
              <a:buNone/>
            </a:pPr>
            <a:endParaRPr sz="2600"/>
          </a:p>
          <a:p>
            <a:pPr marL="457200" lvl="0" indent="0" algn="l" rtl="0">
              <a:lnSpc>
                <a:spcPct val="90000"/>
              </a:lnSpc>
              <a:spcBef>
                <a:spcPts val="0"/>
              </a:spcBef>
              <a:spcAft>
                <a:spcPts val="0"/>
              </a:spcAft>
              <a:buNone/>
            </a:pPr>
            <a:r>
              <a:rPr lang="en-US" sz="2600"/>
              <a:t>Blending automation with manual oversight enhances threat detection accuracy.</a:t>
            </a:r>
            <a:endParaRPr sz="2600"/>
          </a:p>
          <a:p>
            <a:pPr marL="457200" lvl="0" indent="0" algn="l" rtl="0">
              <a:lnSpc>
                <a:spcPct val="90000"/>
              </a:lnSpc>
              <a:spcBef>
                <a:spcPts val="0"/>
              </a:spcBef>
              <a:spcAft>
                <a:spcPts val="0"/>
              </a:spcAft>
              <a:buNone/>
            </a:pPr>
            <a:endParaRPr sz="2600"/>
          </a:p>
          <a:p>
            <a:pPr marL="457200" lvl="0" indent="0" algn="l" rtl="0">
              <a:lnSpc>
                <a:spcPct val="90000"/>
              </a:lnSpc>
              <a:spcBef>
                <a:spcPts val="0"/>
              </a:spcBef>
              <a:spcAft>
                <a:spcPts val="0"/>
              </a:spcAft>
              <a:buNone/>
            </a:pPr>
            <a:r>
              <a:rPr lang="en-US" sz="2600"/>
              <a:t>Gradual implementation of security tools allows for budget-friendly integration while maintaining protection.</a:t>
            </a:r>
            <a:endParaRPr sz="2600"/>
          </a:p>
        </p:txBody>
      </p:sp>
      <p:sp>
        <p:nvSpPr>
          <p:cNvPr id="246" name="Google Shape;246;p33"/>
          <p:cNvSpPr txBox="1">
            <a:spLocks noGrp="1"/>
          </p:cNvSpPr>
          <p:nvPr>
            <p:ph type="body" idx="1"/>
          </p:nvPr>
        </p:nvSpPr>
        <p:spPr>
          <a:xfrm>
            <a:off x="7855450" y="2057400"/>
            <a:ext cx="4232700" cy="4024200"/>
          </a:xfrm>
          <a:prstGeom prst="rect">
            <a:avLst/>
          </a:prstGeom>
          <a:noFill/>
          <a:ln>
            <a:noFill/>
          </a:ln>
        </p:spPr>
        <p:txBody>
          <a:bodyPr spcFirstLastPara="1" wrap="square" lIns="91425" tIns="45700" rIns="91425" bIns="45700" anchor="t" anchorCtr="0">
            <a:normAutofit fontScale="70000" lnSpcReduction="20000"/>
          </a:bodyPr>
          <a:lstStyle/>
          <a:p>
            <a:pPr marL="457200" lvl="0" indent="0" algn="l" rtl="0">
              <a:lnSpc>
                <a:spcPct val="90000"/>
              </a:lnSpc>
              <a:spcBef>
                <a:spcPts val="0"/>
              </a:spcBef>
              <a:spcAft>
                <a:spcPts val="0"/>
              </a:spcAft>
              <a:buNone/>
            </a:pPr>
            <a:r>
              <a:rPr lang="en-US" sz="4174"/>
              <a:t>Next Steps</a:t>
            </a:r>
            <a:endParaRPr sz="4174"/>
          </a:p>
          <a:p>
            <a:pPr marL="457200" lvl="0" indent="0" algn="l" rtl="0">
              <a:lnSpc>
                <a:spcPct val="90000"/>
              </a:lnSpc>
              <a:spcBef>
                <a:spcPts val="0"/>
              </a:spcBef>
              <a:spcAft>
                <a:spcPts val="0"/>
              </a:spcAft>
              <a:buNone/>
            </a:pPr>
            <a:endParaRPr sz="3374"/>
          </a:p>
          <a:p>
            <a:pPr marL="457200" lvl="0" indent="0" algn="l" rtl="0">
              <a:lnSpc>
                <a:spcPct val="90000"/>
              </a:lnSpc>
              <a:spcBef>
                <a:spcPts val="0"/>
              </a:spcBef>
              <a:spcAft>
                <a:spcPts val="0"/>
              </a:spcAft>
              <a:buNone/>
            </a:pPr>
            <a:r>
              <a:rPr lang="en-US" sz="3374"/>
              <a:t>Prioritize high-risk vulnerabilities to minimize the greatest threats first.</a:t>
            </a:r>
            <a:endParaRPr sz="3374"/>
          </a:p>
          <a:p>
            <a:pPr marL="457200" lvl="0" indent="0" algn="l" rtl="0">
              <a:lnSpc>
                <a:spcPct val="90000"/>
              </a:lnSpc>
              <a:spcBef>
                <a:spcPts val="0"/>
              </a:spcBef>
              <a:spcAft>
                <a:spcPts val="0"/>
              </a:spcAft>
              <a:buNone/>
            </a:pPr>
            <a:endParaRPr sz="3374"/>
          </a:p>
          <a:p>
            <a:pPr marL="457200" lvl="0" indent="0" algn="l" rtl="0">
              <a:lnSpc>
                <a:spcPct val="90000"/>
              </a:lnSpc>
              <a:spcBef>
                <a:spcPts val="0"/>
              </a:spcBef>
              <a:spcAft>
                <a:spcPts val="0"/>
              </a:spcAft>
              <a:buNone/>
            </a:pPr>
            <a:r>
              <a:rPr lang="en-US" sz="3374"/>
              <a:t>Expand security training to ensure teams fully utilize security tools.</a:t>
            </a:r>
            <a:endParaRPr sz="3374"/>
          </a:p>
          <a:p>
            <a:pPr marL="457200" lvl="0" indent="0" algn="l" rtl="0">
              <a:lnSpc>
                <a:spcPct val="90000"/>
              </a:lnSpc>
              <a:spcBef>
                <a:spcPts val="0"/>
              </a:spcBef>
              <a:spcAft>
                <a:spcPts val="0"/>
              </a:spcAft>
              <a:buNone/>
            </a:pPr>
            <a:endParaRPr sz="3374"/>
          </a:p>
          <a:p>
            <a:pPr marL="457200" lvl="0" indent="0" algn="l" rtl="0">
              <a:lnSpc>
                <a:spcPct val="90000"/>
              </a:lnSpc>
              <a:spcBef>
                <a:spcPts val="0"/>
              </a:spcBef>
              <a:spcAft>
                <a:spcPts val="0"/>
              </a:spcAft>
              <a:buNone/>
            </a:pPr>
            <a:r>
              <a:rPr lang="en-US" sz="3374"/>
              <a:t>Continuously review and adapt the security strategy based on new threats and audit findings.</a:t>
            </a:r>
            <a:endParaRPr sz="3374"/>
          </a:p>
        </p:txBody>
      </p:sp>
      <p:pic>
        <p:nvPicPr>
          <p:cNvPr id="4" name="Audio 3">
            <a:hlinkClick r:id="" action="ppaction://media"/>
            <a:extLst>
              <a:ext uri="{FF2B5EF4-FFF2-40B4-BE49-F238E27FC236}">
                <a16:creationId xmlns:a16="http://schemas.microsoft.com/office/drawing/2014/main" id="{C34EB5BA-FD9B-E367-5022-00F5748050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319"/>
    </mc:Choice>
    <mc:Fallback>
      <p:transition spd="slow" advTm="17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title"/>
          </p:nvPr>
        </p:nvSpPr>
        <p:spPr>
          <a:xfrm>
            <a:off x="2895600" y="503198"/>
            <a:ext cx="8610600" cy="129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52" name="Google Shape;252;p34"/>
          <p:cNvSpPr txBox="1">
            <a:spLocks noGrp="1"/>
          </p:cNvSpPr>
          <p:nvPr>
            <p:ph type="body" idx="1"/>
          </p:nvPr>
        </p:nvSpPr>
        <p:spPr>
          <a:xfrm>
            <a:off x="391400" y="1524000"/>
            <a:ext cx="10830900" cy="5065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1200"/>
              </a:spcBef>
              <a:spcAft>
                <a:spcPts val="0"/>
              </a:spcAft>
              <a:buNone/>
            </a:pPr>
            <a:r>
              <a:rPr lang="en-US">
                <a:latin typeface="Arial"/>
                <a:ea typeface="Arial"/>
                <a:cs typeface="Arial"/>
                <a:sym typeface="Arial"/>
              </a:rPr>
              <a:t>While Green Pace has implemented strong security measures, gaps remain that need to be addressed:</a:t>
            </a: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0"/>
              </a:spcAft>
              <a:buNone/>
            </a:pPr>
            <a:endParaRPr>
              <a:latin typeface="Arial"/>
              <a:ea typeface="Arial"/>
              <a:cs typeface="Arial"/>
              <a:sym typeface="Arial"/>
            </a:endParaRPr>
          </a:p>
          <a:p>
            <a:pPr marL="0" lvl="0" indent="0" algn="l" rtl="0">
              <a:lnSpc>
                <a:spcPct val="115000"/>
              </a:lnSpc>
              <a:spcBef>
                <a:spcPts val="1200"/>
              </a:spcBef>
              <a:spcAft>
                <a:spcPts val="1200"/>
              </a:spcAft>
              <a:buNone/>
            </a:pPr>
            <a:r>
              <a:rPr lang="en-US">
                <a:latin typeface="Arial"/>
                <a:ea typeface="Arial"/>
                <a:cs typeface="Arial"/>
                <a:sym typeface="Arial"/>
              </a:rPr>
              <a:t>To strengthen security further, Green Pace should expand automation, increase staff education, and continuously refine policies to adapt to evolving threats.</a:t>
            </a:r>
            <a:endParaRPr>
              <a:latin typeface="Arial"/>
              <a:ea typeface="Arial"/>
              <a:cs typeface="Arial"/>
              <a:sym typeface="Arial"/>
            </a:endParaRPr>
          </a:p>
        </p:txBody>
      </p:sp>
      <p:pic>
        <p:nvPicPr>
          <p:cNvPr id="253" name="Google Shape;253;p3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sp>
        <p:nvSpPr>
          <p:cNvPr id="254" name="Google Shape;254;p34"/>
          <p:cNvSpPr txBox="1"/>
          <p:nvPr/>
        </p:nvSpPr>
        <p:spPr>
          <a:xfrm>
            <a:off x="391400" y="2832100"/>
            <a:ext cx="4959900" cy="27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Insufficient security training—Developers should receive ongoing training to stay ahead of emerging threats.</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Lack of real-time threat intelligence—Integrating AI-driven security analytics can improve proactive defenses.</a:t>
            </a:r>
            <a:endParaRPr sz="1800">
              <a:solidFill>
                <a:schemeClr val="lt1"/>
              </a:solidFill>
              <a:latin typeface="Century Gothic"/>
              <a:ea typeface="Century Gothic"/>
              <a:cs typeface="Century Gothic"/>
              <a:sym typeface="Century Gothic"/>
            </a:endParaRPr>
          </a:p>
        </p:txBody>
      </p:sp>
      <p:sp>
        <p:nvSpPr>
          <p:cNvPr id="255" name="Google Shape;255;p34"/>
          <p:cNvSpPr txBox="1"/>
          <p:nvPr/>
        </p:nvSpPr>
        <p:spPr>
          <a:xfrm>
            <a:off x="5905700" y="2173338"/>
            <a:ext cx="5316600" cy="25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Limited manual code reviews—Complementing automation with human oversight ensures deeper vulnerability detection.</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Access control improvements—Implementing stricter role-based access controls (RBAC) reduces the risk of insider threats.</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Incident response refinement—Regularly testing and updating response plans enhances resilience against attacks.</a:t>
            </a:r>
            <a:endParaRPr sz="1800">
              <a:solidFill>
                <a:schemeClr val="lt1"/>
              </a:solidFill>
              <a:latin typeface="Century Gothic"/>
              <a:ea typeface="Century Gothic"/>
              <a:cs typeface="Century Gothic"/>
              <a:sym typeface="Century Gothic"/>
            </a:endParaRPr>
          </a:p>
        </p:txBody>
      </p:sp>
      <p:pic>
        <p:nvPicPr>
          <p:cNvPr id="4" name="Audio 3">
            <a:hlinkClick r:id="" action="ppaction://media"/>
            <a:extLst>
              <a:ext uri="{FF2B5EF4-FFF2-40B4-BE49-F238E27FC236}">
                <a16:creationId xmlns:a16="http://schemas.microsoft.com/office/drawing/2014/main" id="{1C436AA9-077C-905E-0325-3B308E5247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683"/>
    </mc:Choice>
    <mc:Fallback>
      <p:transition spd="slow" advTm="18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a:spLocks noGrp="1"/>
          </p:cNvSpPr>
          <p:nvPr>
            <p:ph type="title"/>
          </p:nvPr>
        </p:nvSpPr>
        <p:spPr>
          <a:xfrm>
            <a:off x="2895575" y="300248"/>
            <a:ext cx="8610600" cy="129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61" name="Google Shape;261;p35"/>
          <p:cNvSpPr txBox="1">
            <a:spLocks noGrp="1"/>
          </p:cNvSpPr>
          <p:nvPr>
            <p:ph type="body" idx="1"/>
          </p:nvPr>
        </p:nvSpPr>
        <p:spPr>
          <a:xfrm>
            <a:off x="214575" y="1420625"/>
            <a:ext cx="10950300" cy="4918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000"/>
              </a:spcBef>
              <a:spcAft>
                <a:spcPts val="0"/>
              </a:spcAft>
              <a:buNone/>
            </a:pPr>
            <a:r>
              <a:rPr lang="en-US" sz="2300"/>
              <a:t>Green Pace’s security policy provides a strong foundation for secure development practices by integrating security into all stages of the DevSecOps pipeline.</a:t>
            </a:r>
            <a:endParaRPr sz="2300"/>
          </a:p>
          <a:p>
            <a:pPr marL="457200" lvl="0" indent="0" algn="l" rtl="0">
              <a:lnSpc>
                <a:spcPct val="80000"/>
              </a:lnSpc>
              <a:spcBef>
                <a:spcPts val="1000"/>
              </a:spcBef>
              <a:spcAft>
                <a:spcPts val="0"/>
              </a:spcAft>
              <a:buNone/>
            </a:pPr>
            <a:endParaRPr sz="2300"/>
          </a:p>
          <a:p>
            <a:pPr marL="0" lvl="0" indent="0" algn="l" rtl="0">
              <a:lnSpc>
                <a:spcPct val="80000"/>
              </a:lnSpc>
              <a:spcBef>
                <a:spcPts val="1000"/>
              </a:spcBef>
              <a:spcAft>
                <a:spcPts val="0"/>
              </a:spcAft>
              <a:buNone/>
            </a:pPr>
            <a:r>
              <a:rPr lang="en-US" sz="2300"/>
              <a:t>By adopting secure coding standards, automation, encryption, and access controls, the company significantly reduces its exposure to threats. However, continuous improvement is essential.</a:t>
            </a:r>
            <a:endParaRPr sz="2300"/>
          </a:p>
          <a:p>
            <a:pPr marL="457200" lvl="0" indent="0" algn="l" rtl="0">
              <a:lnSpc>
                <a:spcPct val="80000"/>
              </a:lnSpc>
              <a:spcBef>
                <a:spcPts val="1000"/>
              </a:spcBef>
              <a:spcAft>
                <a:spcPts val="0"/>
              </a:spcAft>
              <a:buNone/>
            </a:pPr>
            <a:endParaRPr sz="2300"/>
          </a:p>
          <a:p>
            <a:pPr marL="0" lvl="0" indent="0" algn="l" rtl="0">
              <a:lnSpc>
                <a:spcPct val="80000"/>
              </a:lnSpc>
              <a:spcBef>
                <a:spcPts val="1000"/>
              </a:spcBef>
              <a:spcAft>
                <a:spcPts val="0"/>
              </a:spcAft>
              <a:buNone/>
            </a:pPr>
            <a:r>
              <a:rPr lang="en-US" sz="2300"/>
              <a:t>To stay ahead of evolving cyber threats, Green Pace must prioritize security training, refine response strategies, and incorporate real-time monitoring advancements.</a:t>
            </a:r>
            <a:endParaRPr sz="2300"/>
          </a:p>
          <a:p>
            <a:pPr marL="457200" lvl="0" indent="0" algn="l" rtl="0">
              <a:lnSpc>
                <a:spcPct val="80000"/>
              </a:lnSpc>
              <a:spcBef>
                <a:spcPts val="1000"/>
              </a:spcBef>
              <a:spcAft>
                <a:spcPts val="0"/>
              </a:spcAft>
              <a:buNone/>
            </a:pPr>
            <a:endParaRPr sz="2300"/>
          </a:p>
          <a:p>
            <a:pPr marL="0" lvl="0" indent="0" algn="l" rtl="0">
              <a:lnSpc>
                <a:spcPct val="80000"/>
              </a:lnSpc>
              <a:spcBef>
                <a:spcPts val="1000"/>
              </a:spcBef>
              <a:spcAft>
                <a:spcPts val="0"/>
              </a:spcAft>
              <a:buNone/>
            </a:pPr>
            <a:r>
              <a:rPr lang="en-US" sz="2300"/>
              <a:t>Through proactive security enforcement, automation, and adaptive policies, Green Pace can maintain a resilient and future-proof security posture while supporting innovation and efficiency.</a:t>
            </a:r>
            <a:endParaRPr sz="2300"/>
          </a:p>
        </p:txBody>
      </p:sp>
      <p:pic>
        <p:nvPicPr>
          <p:cNvPr id="262" name="Google Shape;262;p35"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06B422F-D465-6EF2-BC8D-74C85E9673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290"/>
    </mc:Choice>
    <mc:Fallback>
      <p:transition spd="slow" advTm="27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20"/>
          <p:cNvSpPr txBox="1">
            <a:spLocks noGrp="1"/>
          </p:cNvSpPr>
          <p:nvPr>
            <p:ph type="body" idx="1"/>
          </p:nvPr>
        </p:nvSpPr>
        <p:spPr>
          <a:xfrm>
            <a:off x="413175" y="1547275"/>
            <a:ext cx="3668400" cy="4579500"/>
          </a:xfrm>
          <a:prstGeom prst="rect">
            <a:avLst/>
          </a:prstGeom>
          <a:noFill/>
          <a:ln>
            <a:noFill/>
          </a:ln>
        </p:spPr>
        <p:txBody>
          <a:bodyPr spcFirstLastPara="1" wrap="square" lIns="91425" tIns="45700" rIns="91425" bIns="45700" anchor="t" anchorCtr="0">
            <a:noAutofit/>
          </a:bodyPr>
          <a:lstStyle/>
          <a:p>
            <a:pPr marL="457200" lvl="0" indent="-323532" algn="l" rtl="0">
              <a:lnSpc>
                <a:spcPct val="70000"/>
              </a:lnSpc>
              <a:spcBef>
                <a:spcPts val="1000"/>
              </a:spcBef>
              <a:spcAft>
                <a:spcPts val="0"/>
              </a:spcAft>
              <a:buSzPts val="1495"/>
              <a:buChar char="•"/>
            </a:pPr>
            <a:r>
              <a:rPr lang="en-US" sz="1804"/>
              <a:t>The Green Pace Security Policy was developed to provide a standardized approach to software security, ensuring compliance with best practices.</a:t>
            </a:r>
            <a:endParaRPr sz="1804"/>
          </a:p>
          <a:p>
            <a:pPr marL="457200" lvl="0" indent="0" algn="l" rtl="0">
              <a:lnSpc>
                <a:spcPct val="70000"/>
              </a:lnSpc>
              <a:spcBef>
                <a:spcPts val="1000"/>
              </a:spcBef>
              <a:spcAft>
                <a:spcPts val="0"/>
              </a:spcAft>
              <a:buSzPts val="852"/>
              <a:buNone/>
            </a:pPr>
            <a:endParaRPr sz="1804"/>
          </a:p>
          <a:p>
            <a:pPr marL="457200" lvl="0" indent="-323532" algn="l" rtl="0">
              <a:lnSpc>
                <a:spcPct val="70000"/>
              </a:lnSpc>
              <a:spcBef>
                <a:spcPts val="1000"/>
              </a:spcBef>
              <a:spcAft>
                <a:spcPts val="0"/>
              </a:spcAft>
              <a:buSzPts val="1495"/>
              <a:buChar char="•"/>
            </a:pPr>
            <a:r>
              <a:rPr lang="en-US" sz="1804"/>
              <a:t>It supports Defense in Depth, a layered security approach that integrates security at multiple levels of the development lifecycle.</a:t>
            </a:r>
            <a:endParaRPr sz="1804"/>
          </a:p>
          <a:p>
            <a:pPr marL="457200" lvl="0" indent="0" algn="l" rtl="0">
              <a:lnSpc>
                <a:spcPct val="70000"/>
              </a:lnSpc>
              <a:spcBef>
                <a:spcPts val="1000"/>
              </a:spcBef>
              <a:spcAft>
                <a:spcPts val="0"/>
              </a:spcAft>
              <a:buSzPts val="852"/>
              <a:buNone/>
            </a:pPr>
            <a:endParaRPr sz="1804"/>
          </a:p>
          <a:p>
            <a:pPr marL="457200" lvl="0" indent="-323532" algn="l" rtl="0">
              <a:lnSpc>
                <a:spcPct val="70000"/>
              </a:lnSpc>
              <a:spcBef>
                <a:spcPts val="1000"/>
              </a:spcBef>
              <a:spcAft>
                <a:spcPts val="0"/>
              </a:spcAft>
              <a:buSzPts val="1495"/>
              <a:buChar char="•"/>
            </a:pPr>
            <a:r>
              <a:rPr lang="en-US" sz="1804"/>
              <a:t>By applying secure coding standards, encryption policies, authentication mechanisms, and automated security testing, the policy helps mitigate potential vulnerabilities.</a:t>
            </a:r>
            <a:endParaRPr sz="1804"/>
          </a:p>
        </p:txBody>
      </p:sp>
      <p:pic>
        <p:nvPicPr>
          <p:cNvPr id="153" name="Google Shape;153;p20"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5">
            <a:alphaModFix/>
          </a:blip>
          <a:srcRect/>
          <a:stretch/>
        </p:blipFill>
        <p:spPr>
          <a:xfrm>
            <a:off x="4630818" y="2194561"/>
            <a:ext cx="6453258" cy="3797196"/>
          </a:xfrm>
          <a:prstGeom prst="rect">
            <a:avLst/>
          </a:prstGeom>
          <a:noFill/>
          <a:ln>
            <a:noFill/>
          </a:ln>
        </p:spPr>
      </p:pic>
      <p:pic>
        <p:nvPicPr>
          <p:cNvPr id="154" name="Google Shape;154;p20"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0B0109E4-4F90-1437-23E6-6B367268548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633"/>
    </mc:Choice>
    <mc:Fallback>
      <p:transition spd="slow" advTm="17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21"/>
          <p:cNvSpPr txBox="1">
            <a:spLocks noGrp="1"/>
          </p:cNvSpPr>
          <p:nvPr>
            <p:ph type="body" idx="1"/>
          </p:nvPr>
        </p:nvSpPr>
        <p:spPr>
          <a:xfrm>
            <a:off x="166350" y="1580500"/>
            <a:ext cx="2928600" cy="4024200"/>
          </a:xfrm>
          <a:prstGeom prst="rect">
            <a:avLst/>
          </a:prstGeom>
          <a:noFill/>
          <a:ln>
            <a:noFill/>
          </a:ln>
        </p:spPr>
        <p:txBody>
          <a:bodyPr spcFirstLastPara="1" wrap="square" lIns="91425" tIns="45700" rIns="91425" bIns="45700" anchor="t" anchorCtr="0">
            <a:noAutofit/>
          </a:bodyPr>
          <a:lstStyle/>
          <a:p>
            <a:pPr marL="457200" lvl="0" indent="-342900" algn="l" rtl="0">
              <a:lnSpc>
                <a:spcPct val="70000"/>
              </a:lnSpc>
              <a:spcBef>
                <a:spcPts val="1000"/>
              </a:spcBef>
              <a:spcAft>
                <a:spcPts val="0"/>
              </a:spcAft>
              <a:buClr>
                <a:srgbClr val="FFFFFF"/>
              </a:buClr>
              <a:buSzPts val="1800"/>
              <a:buChar char="•"/>
            </a:pPr>
            <a:r>
              <a:rPr lang="en-US" sz="1800">
                <a:solidFill>
                  <a:srgbClr val="FFFFFF"/>
                </a:solidFill>
              </a:rPr>
              <a:t>The Threats Matrix categorizes potential security vulnerabilities based on severity, likelihood, and remediation cost.</a:t>
            </a:r>
            <a:endParaRPr sz="1800">
              <a:solidFill>
                <a:srgbClr val="FFFFFF"/>
              </a:solidFill>
            </a:endParaRPr>
          </a:p>
          <a:p>
            <a:pPr marL="457200" lvl="0" indent="0" algn="l" rtl="0">
              <a:lnSpc>
                <a:spcPct val="70000"/>
              </a:lnSpc>
              <a:spcBef>
                <a:spcPts val="1000"/>
              </a:spcBef>
              <a:spcAft>
                <a:spcPts val="0"/>
              </a:spcAft>
              <a:buSzPts val="770"/>
              <a:buNone/>
            </a:pPr>
            <a:endParaRPr sz="1800">
              <a:solidFill>
                <a:srgbClr val="FFFFFF"/>
              </a:solidFill>
            </a:endParaRPr>
          </a:p>
          <a:p>
            <a:pPr marL="457200" lvl="0" indent="-342900" algn="l" rtl="0">
              <a:lnSpc>
                <a:spcPct val="70000"/>
              </a:lnSpc>
              <a:spcBef>
                <a:spcPts val="1000"/>
              </a:spcBef>
              <a:spcAft>
                <a:spcPts val="0"/>
              </a:spcAft>
              <a:buClr>
                <a:srgbClr val="FFFFFF"/>
              </a:buClr>
              <a:buSzPts val="1800"/>
              <a:buChar char="•"/>
            </a:pPr>
            <a:r>
              <a:rPr lang="en-US" sz="1800">
                <a:solidFill>
                  <a:srgbClr val="FFFFFF"/>
                </a:solidFill>
              </a:rPr>
              <a:t>Critical vulnerabilities (STD-003, STD-004, STD-007, STD-010) have the highest priority and require immediate remediation.</a:t>
            </a:r>
            <a:endParaRPr sz="1800">
              <a:solidFill>
                <a:srgbClr val="FFFFFF"/>
              </a:solidFill>
            </a:endParaRPr>
          </a:p>
          <a:p>
            <a:pPr marL="457200" lvl="0" indent="0" algn="l" rtl="0">
              <a:lnSpc>
                <a:spcPct val="70000"/>
              </a:lnSpc>
              <a:spcBef>
                <a:spcPts val="1000"/>
              </a:spcBef>
              <a:spcAft>
                <a:spcPts val="0"/>
              </a:spcAft>
              <a:buSzPts val="770"/>
              <a:buNone/>
            </a:pPr>
            <a:endParaRPr sz="1800">
              <a:solidFill>
                <a:srgbClr val="FFFFFF"/>
              </a:solidFill>
            </a:endParaRPr>
          </a:p>
          <a:p>
            <a:pPr marL="457200" lvl="0" indent="-342900" algn="l" rtl="0">
              <a:lnSpc>
                <a:spcPct val="70000"/>
              </a:lnSpc>
              <a:spcBef>
                <a:spcPts val="1000"/>
              </a:spcBef>
              <a:spcAft>
                <a:spcPts val="0"/>
              </a:spcAft>
              <a:buClr>
                <a:srgbClr val="FFFFFF"/>
              </a:buClr>
              <a:buSzPts val="1800"/>
              <a:buChar char="•"/>
            </a:pPr>
            <a:r>
              <a:rPr lang="en-US" sz="1800">
                <a:solidFill>
                  <a:srgbClr val="FFFFFF"/>
                </a:solidFill>
              </a:rPr>
              <a:t>High-priority vulnerabilities should be addressed systematically to reduce security risks across applications.</a:t>
            </a:r>
            <a:endParaRPr sz="1800">
              <a:solidFill>
                <a:srgbClr val="FFFFFF"/>
              </a:solidFill>
            </a:endParaRPr>
          </a:p>
        </p:txBody>
      </p:sp>
      <p:graphicFrame>
        <p:nvGraphicFramePr>
          <p:cNvPr id="161" name="Google Shape;161;p21" descr="Alt text required"/>
          <p:cNvGraphicFramePr/>
          <p:nvPr/>
        </p:nvGraphicFramePr>
        <p:xfrm>
          <a:off x="3283275" y="2057400"/>
          <a:ext cx="7835225" cy="3538650"/>
        </p:xfrm>
        <a:graphic>
          <a:graphicData uri="http://schemas.openxmlformats.org/drawingml/2006/table">
            <a:tbl>
              <a:tblPr firstRow="1" firstCol="1">
                <a:noFill/>
                <a:tableStyleId>{4CFF01EF-CB72-435F-ADCC-35EAB5AA832F}</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200">
                          <a:solidFill>
                            <a:srgbClr val="FFD966"/>
                          </a:solidFill>
                        </a:rPr>
                        <a:t>SQL Injection (STD-004), String Handling (STD-003)</a:t>
                      </a:r>
                      <a:endParaRPr sz="22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200">
                          <a:solidFill>
                            <a:srgbClr val="FFD966"/>
                          </a:solidFill>
                        </a:rPr>
                        <a:t>Memory Protection (STD-005), Authentication (STD-007)</a:t>
                      </a:r>
                      <a:endParaRPr sz="2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2200">
                          <a:solidFill>
                            <a:srgbClr val="FFD966"/>
                          </a:solidFill>
                        </a:rPr>
                        <a:t>Assertions (STD-008), Data Types (STD-001)</a:t>
                      </a:r>
                      <a:endParaRPr sz="2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endParaRPr sz="360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2200">
                          <a:solidFill>
                            <a:srgbClr val="FFD966"/>
                          </a:solidFill>
                        </a:rPr>
                        <a:t>Random Number Generation (STD-010), File Handling (STD-009)</a:t>
                      </a:r>
                      <a:endParaRPr sz="220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21"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7A97F7F-0C7E-A672-BBB6-6AF49BD5B0E3}"/>
              </a:ext>
            </a:extLst>
          </p:cNvPr>
          <p:cNvPicPr>
            <a:picLocks noChangeAspect="1"/>
          </p:cNvPicPr>
          <p:nvPr>
            <a:audioFile r:link="rId1"/>
            <p:extLst>
              <p:ext uri="{DAA4B4D4-6D71-4841-9C94-3DE7FCFB9230}">
                <p14:media xmlns:p14="http://schemas.microsoft.com/office/powerpoint/2010/main" r:embed="rId2">
                  <p14:trim end="396.4217"/>
                </p14:media>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9064"/>
    </mc:Choice>
    <mc:Fallback>
      <p:transition spd="slow" advTm="19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8" name="Google Shape;168;p22"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graphicFrame>
        <p:nvGraphicFramePr>
          <p:cNvPr id="169" name="Google Shape;169;p22"/>
          <p:cNvGraphicFramePr/>
          <p:nvPr/>
        </p:nvGraphicFramePr>
        <p:xfrm>
          <a:off x="600500" y="1598675"/>
          <a:ext cx="6792000" cy="4830960"/>
        </p:xfrm>
        <a:graphic>
          <a:graphicData uri="http://schemas.openxmlformats.org/drawingml/2006/table">
            <a:tbl>
              <a:tblPr>
                <a:noFill/>
                <a:tableStyleId>{793BA753-23D0-48DC-9DF7-F6398694D772}</a:tableStyleId>
              </a:tblPr>
              <a:tblGrid>
                <a:gridCol w="1874800">
                  <a:extLst>
                    <a:ext uri="{9D8B030D-6E8A-4147-A177-3AD203B41FA5}">
                      <a16:colId xmlns:a16="http://schemas.microsoft.com/office/drawing/2014/main" val="20000"/>
                    </a:ext>
                  </a:extLst>
                </a:gridCol>
                <a:gridCol w="49172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sz="1600">
                          <a:solidFill>
                            <a:schemeClr val="lt1"/>
                          </a:solidFill>
                        </a:rPr>
                        <a:t>Principle</a:t>
                      </a:r>
                      <a:endParaRPr sz="1600">
                        <a:solidFill>
                          <a:schemeClr val="lt1"/>
                        </a:solidFill>
                      </a:endParaRPr>
                    </a:p>
                  </a:txBody>
                  <a:tcPr marL="91425" marR="91425" marT="91425" marB="91425"/>
                </a:tc>
                <a:tc>
                  <a:txBody>
                    <a:bodyPr/>
                    <a:lstStyle/>
                    <a:p>
                      <a:pPr marL="0" lvl="0" indent="0" algn="l" rtl="0">
                        <a:spcBef>
                          <a:spcPts val="0"/>
                        </a:spcBef>
                        <a:spcAft>
                          <a:spcPts val="0"/>
                        </a:spcAft>
                        <a:buNone/>
                      </a:pPr>
                      <a:r>
                        <a:rPr lang="en-US" sz="1600">
                          <a:solidFill>
                            <a:schemeClr val="lt1"/>
                          </a:solidFill>
                        </a:rPr>
                        <a:t>Coding Standard</a:t>
                      </a:r>
                      <a:endParaRPr sz="1600">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300">
                          <a:solidFill>
                            <a:schemeClr val="lt1"/>
                          </a:solidFill>
                        </a:rPr>
                        <a:t>Validate Input Data</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STD-004 (SQL Injection), STD-007 (Authentication)</a:t>
                      </a:r>
                      <a:endParaRPr sz="1300" b="1">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300">
                          <a:solidFill>
                            <a:schemeClr val="lt1"/>
                          </a:solidFill>
                        </a:rPr>
                        <a:t>Heed Compiler Warnings</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STD-001 (Data Types), STD-005 (Memory Protection)</a:t>
                      </a:r>
                      <a:endParaRPr sz="1300" b="1">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300">
                          <a:solidFill>
                            <a:schemeClr val="lt1"/>
                          </a:solidFill>
                        </a:rPr>
                        <a:t>Architect for Security</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STD-002 (Data Values), STD-009 (File Handling)</a:t>
                      </a:r>
                      <a:endParaRPr sz="1300" b="1">
                        <a:solidFill>
                          <a:schemeClr val="lt1"/>
                        </a:solidFill>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300">
                          <a:solidFill>
                            <a:schemeClr val="lt1"/>
                          </a:solidFill>
                        </a:rPr>
                        <a:t>Keep It Simple</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STD-003 (String Handling), STD-008 (Assertions)</a:t>
                      </a:r>
                      <a:endParaRPr sz="1300" b="1">
                        <a:solidFill>
                          <a:schemeClr val="lt1"/>
                        </a:solidFill>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300">
                          <a:solidFill>
                            <a:schemeClr val="lt1"/>
                          </a:solidFill>
                        </a:rPr>
                        <a:t>Default Deny</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STD-007 (Authentication), STD-005 (Memory Protection)</a:t>
                      </a:r>
                      <a:endParaRPr sz="1300" b="1">
                        <a:solidFill>
                          <a:schemeClr val="lt1"/>
                        </a:solidFill>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300">
                          <a:solidFill>
                            <a:schemeClr val="lt1"/>
                          </a:solidFill>
                        </a:rPr>
                        <a:t>Least Privilege</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STD-007 (Authentication), STD-010 (Random Number Generation)</a:t>
                      </a:r>
                      <a:endParaRPr sz="1300" b="1">
                        <a:solidFill>
                          <a:schemeClr val="lt1"/>
                        </a:solidFill>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1300">
                          <a:solidFill>
                            <a:schemeClr val="lt1"/>
                          </a:solidFill>
                        </a:rPr>
                        <a:t>Sanitize Data</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STD-004 (SQL Injection), STD-003 (String Handling)</a:t>
                      </a:r>
                      <a:endParaRPr sz="1300" b="1">
                        <a:solidFill>
                          <a:schemeClr val="lt1"/>
                        </a:solidFill>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sz="1300">
                          <a:solidFill>
                            <a:schemeClr val="lt1"/>
                          </a:solidFill>
                        </a:rPr>
                        <a:t>Defense in Depth</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All standards apply</a:t>
                      </a:r>
                      <a:endParaRPr sz="1300" b="1">
                        <a:solidFill>
                          <a:schemeClr val="lt1"/>
                        </a:solidFill>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sz="1300">
                          <a:solidFill>
                            <a:schemeClr val="lt1"/>
                          </a:solidFill>
                        </a:rPr>
                        <a:t>Quality Assurance</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STD-006 (Exception Safety), STD-008 (Assertions)</a:t>
                      </a:r>
                      <a:endParaRPr sz="1300" b="1">
                        <a:solidFill>
                          <a:schemeClr val="lt1"/>
                        </a:solidFill>
                      </a:endParaRPr>
                    </a:p>
                  </a:txBody>
                  <a:tcPr marL="91425" marR="91425" marT="91425" marB="91425"/>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US" sz="1300">
                          <a:solidFill>
                            <a:schemeClr val="lt1"/>
                          </a:solidFill>
                        </a:rPr>
                        <a:t>Secure Coding Standard</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b="1">
                          <a:solidFill>
                            <a:schemeClr val="lt1"/>
                          </a:solidFill>
                        </a:rPr>
                        <a:t>All standards apply</a:t>
                      </a:r>
                      <a:endParaRPr sz="1300" b="1">
                        <a:solidFill>
                          <a:schemeClr val="lt1"/>
                        </a:solidFill>
                      </a:endParaRPr>
                    </a:p>
                  </a:txBody>
                  <a:tcPr marL="91425" marR="91425" marT="91425" marB="91425"/>
                </a:tc>
                <a:extLst>
                  <a:ext uri="{0D108BD9-81ED-4DB2-BD59-A6C34878D82A}">
                    <a16:rowId xmlns:a16="http://schemas.microsoft.com/office/drawing/2014/main" val="10010"/>
                  </a:ext>
                </a:extLst>
              </a:tr>
            </a:tbl>
          </a:graphicData>
        </a:graphic>
      </p:graphicFrame>
      <p:sp>
        <p:nvSpPr>
          <p:cNvPr id="170" name="Google Shape;170;p22"/>
          <p:cNvSpPr txBox="1"/>
          <p:nvPr/>
        </p:nvSpPr>
        <p:spPr>
          <a:xfrm>
            <a:off x="7964825" y="2370275"/>
            <a:ext cx="3765300" cy="3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These principles guide secure development and align directly with coding standards to mitigate risks.</a:t>
            </a: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Ensuring adherence to these principles reduces vulnerabilities and enhances system security.</a:t>
            </a:r>
            <a:endParaRPr sz="1800">
              <a:solidFill>
                <a:schemeClr val="lt1"/>
              </a:solidFill>
              <a:latin typeface="Century Gothic"/>
              <a:ea typeface="Century Gothic"/>
              <a:cs typeface="Century Gothic"/>
              <a:sym typeface="Century Gothic"/>
            </a:endParaRPr>
          </a:p>
        </p:txBody>
      </p:sp>
      <p:pic>
        <p:nvPicPr>
          <p:cNvPr id="4" name="Audio 3">
            <a:hlinkClick r:id="" action="ppaction://media"/>
            <a:extLst>
              <a:ext uri="{FF2B5EF4-FFF2-40B4-BE49-F238E27FC236}">
                <a16:creationId xmlns:a16="http://schemas.microsoft.com/office/drawing/2014/main" id="{67B82CA2-324D-6F5C-11C0-F296E66E2A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951"/>
    </mc:Choice>
    <mc:Fallback>
      <p:transition spd="slow" advTm="15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3016825" y="-2"/>
            <a:ext cx="8610600" cy="12930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23" descr="Green Pace logo"/>
          <p:cNvPicPr preferRelativeResize="0"/>
          <p:nvPr/>
        </p:nvPicPr>
        <p:blipFill rotWithShape="1">
          <a:blip r:embed="rId6">
            <a:alphaModFix/>
          </a:blip>
          <a:srcRect/>
          <a:stretch/>
        </p:blipFill>
        <p:spPr>
          <a:xfrm>
            <a:off x="11084074" y="5440526"/>
            <a:ext cx="886601" cy="1149225"/>
          </a:xfrm>
          <a:prstGeom prst="rect">
            <a:avLst/>
          </a:prstGeom>
          <a:noFill/>
          <a:ln>
            <a:noFill/>
          </a:ln>
        </p:spPr>
      </p:pic>
      <p:graphicFrame>
        <p:nvGraphicFramePr>
          <p:cNvPr id="177" name="Google Shape;177;p23"/>
          <p:cNvGraphicFramePr/>
          <p:nvPr/>
        </p:nvGraphicFramePr>
        <p:xfrm>
          <a:off x="1118250" y="1011250"/>
          <a:ext cx="8545275" cy="5531250"/>
        </p:xfrm>
        <a:graphic>
          <a:graphicData uri="http://schemas.openxmlformats.org/drawingml/2006/table">
            <a:tbl>
              <a:tblPr>
                <a:noFill/>
                <a:tableStyleId>{793BA753-23D0-48DC-9DF7-F6398694D772}</a:tableStyleId>
              </a:tblPr>
              <a:tblGrid>
                <a:gridCol w="825325">
                  <a:extLst>
                    <a:ext uri="{9D8B030D-6E8A-4147-A177-3AD203B41FA5}">
                      <a16:colId xmlns:a16="http://schemas.microsoft.com/office/drawing/2014/main" val="20000"/>
                    </a:ext>
                  </a:extLst>
                </a:gridCol>
                <a:gridCol w="2761100">
                  <a:extLst>
                    <a:ext uri="{9D8B030D-6E8A-4147-A177-3AD203B41FA5}">
                      <a16:colId xmlns:a16="http://schemas.microsoft.com/office/drawing/2014/main" val="20001"/>
                    </a:ext>
                  </a:extLst>
                </a:gridCol>
                <a:gridCol w="4958850">
                  <a:extLst>
                    <a:ext uri="{9D8B030D-6E8A-4147-A177-3AD203B41FA5}">
                      <a16:colId xmlns:a16="http://schemas.microsoft.com/office/drawing/2014/main" val="20002"/>
                    </a:ext>
                  </a:extLst>
                </a:gridCol>
              </a:tblGrid>
              <a:tr h="319400">
                <a:tc>
                  <a:txBody>
                    <a:bodyPr/>
                    <a:lstStyle/>
                    <a:p>
                      <a:pPr marL="0" lvl="0" indent="0" algn="l" rtl="0">
                        <a:spcBef>
                          <a:spcPts val="0"/>
                        </a:spcBef>
                        <a:spcAft>
                          <a:spcPts val="0"/>
                        </a:spcAft>
                        <a:buNone/>
                      </a:pPr>
                      <a:r>
                        <a:rPr lang="en-US" sz="1500">
                          <a:solidFill>
                            <a:schemeClr val="lt1"/>
                          </a:solidFill>
                        </a:rPr>
                        <a:t>Priority</a:t>
                      </a:r>
                      <a:endParaRPr sz="1500">
                        <a:solidFill>
                          <a:schemeClr val="lt1"/>
                        </a:solidFill>
                      </a:endParaRPr>
                    </a:p>
                  </a:txBody>
                  <a:tcPr marL="91425" marR="91425" marT="91425" marB="91425"/>
                </a:tc>
                <a:tc>
                  <a:txBody>
                    <a:bodyPr/>
                    <a:lstStyle/>
                    <a:p>
                      <a:pPr marL="0" lvl="0" indent="0" algn="l" rtl="0">
                        <a:spcBef>
                          <a:spcPts val="0"/>
                        </a:spcBef>
                        <a:spcAft>
                          <a:spcPts val="0"/>
                        </a:spcAft>
                        <a:buNone/>
                      </a:pPr>
                      <a:r>
                        <a:rPr lang="en-US" sz="1500">
                          <a:solidFill>
                            <a:schemeClr val="lt1"/>
                          </a:solidFill>
                        </a:rPr>
                        <a:t>Coding Standard</a:t>
                      </a:r>
                      <a:endParaRPr sz="1500">
                        <a:solidFill>
                          <a:schemeClr val="lt1"/>
                        </a:solidFill>
                      </a:endParaRPr>
                    </a:p>
                  </a:txBody>
                  <a:tcPr marL="91425" marR="91425" marT="91425" marB="91425"/>
                </a:tc>
                <a:tc>
                  <a:txBody>
                    <a:bodyPr/>
                    <a:lstStyle/>
                    <a:p>
                      <a:pPr marL="0" lvl="0" indent="0" algn="l" rtl="0">
                        <a:spcBef>
                          <a:spcPts val="0"/>
                        </a:spcBef>
                        <a:spcAft>
                          <a:spcPts val="0"/>
                        </a:spcAft>
                        <a:buNone/>
                      </a:pPr>
                      <a:r>
                        <a:rPr lang="en-US" sz="1500">
                          <a:solidFill>
                            <a:schemeClr val="lt1"/>
                          </a:solidFill>
                        </a:rPr>
                        <a:t>Justification</a:t>
                      </a:r>
                      <a:endParaRPr sz="1500">
                        <a:solidFill>
                          <a:schemeClr val="lt1"/>
                        </a:solidFill>
                      </a:endParaRPr>
                    </a:p>
                  </a:txBody>
                  <a:tcPr marL="91425" marR="91425" marT="91425" marB="91425"/>
                </a:tc>
                <a:extLst>
                  <a:ext uri="{0D108BD9-81ED-4DB2-BD59-A6C34878D82A}">
                    <a16:rowId xmlns:a16="http://schemas.microsoft.com/office/drawing/2014/main" val="10000"/>
                  </a:ext>
                </a:extLst>
              </a:tr>
              <a:tr h="510375">
                <a:tc>
                  <a:txBody>
                    <a:bodyPr/>
                    <a:lstStyle/>
                    <a:p>
                      <a:pPr marL="0" lvl="0" indent="0" algn="l" rtl="0">
                        <a:spcBef>
                          <a:spcPts val="0"/>
                        </a:spcBef>
                        <a:spcAft>
                          <a:spcPts val="0"/>
                        </a:spcAft>
                        <a:buNone/>
                      </a:pPr>
                      <a:r>
                        <a:rPr lang="en-US" sz="1300">
                          <a:solidFill>
                            <a:schemeClr val="lt1"/>
                          </a:solidFill>
                        </a:rPr>
                        <a:t>1</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STD-004 (SQL Injection)</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High risk of data breaches and critical system compromise.</a:t>
                      </a:r>
                      <a:endParaRPr sz="1300">
                        <a:solidFill>
                          <a:schemeClr val="lt1"/>
                        </a:solidFill>
                      </a:endParaRPr>
                    </a:p>
                  </a:txBody>
                  <a:tcPr marL="91425" marR="91425" marT="91425" marB="91425"/>
                </a:tc>
                <a:extLst>
                  <a:ext uri="{0D108BD9-81ED-4DB2-BD59-A6C34878D82A}">
                    <a16:rowId xmlns:a16="http://schemas.microsoft.com/office/drawing/2014/main" val="10001"/>
                  </a:ext>
                </a:extLst>
              </a:tr>
              <a:tr h="510375">
                <a:tc>
                  <a:txBody>
                    <a:bodyPr/>
                    <a:lstStyle/>
                    <a:p>
                      <a:pPr marL="0" lvl="0" indent="0" algn="l" rtl="0">
                        <a:spcBef>
                          <a:spcPts val="0"/>
                        </a:spcBef>
                        <a:spcAft>
                          <a:spcPts val="0"/>
                        </a:spcAft>
                        <a:buNone/>
                      </a:pPr>
                      <a:r>
                        <a:rPr lang="en-US" sz="1300">
                          <a:solidFill>
                            <a:schemeClr val="lt1"/>
                          </a:solidFill>
                        </a:rPr>
                        <a:t>2</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STD-003 (String Handling)</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Can cause buffer overflows, leading to security vulnerabilities.</a:t>
                      </a:r>
                      <a:endParaRPr sz="1300">
                        <a:solidFill>
                          <a:schemeClr val="lt1"/>
                        </a:solidFill>
                      </a:endParaRPr>
                    </a:p>
                  </a:txBody>
                  <a:tcPr marL="91425" marR="91425" marT="91425" marB="91425"/>
                </a:tc>
                <a:extLst>
                  <a:ext uri="{0D108BD9-81ED-4DB2-BD59-A6C34878D82A}">
                    <a16:rowId xmlns:a16="http://schemas.microsoft.com/office/drawing/2014/main" val="10002"/>
                  </a:ext>
                </a:extLst>
              </a:tr>
              <a:tr h="510375">
                <a:tc>
                  <a:txBody>
                    <a:bodyPr/>
                    <a:lstStyle/>
                    <a:p>
                      <a:pPr marL="0" lvl="0" indent="0" algn="l" rtl="0">
                        <a:spcBef>
                          <a:spcPts val="0"/>
                        </a:spcBef>
                        <a:spcAft>
                          <a:spcPts val="0"/>
                        </a:spcAft>
                        <a:buNone/>
                      </a:pPr>
                      <a:r>
                        <a:rPr lang="en-US" sz="1300">
                          <a:solidFill>
                            <a:schemeClr val="lt1"/>
                          </a:solidFill>
                        </a:rPr>
                        <a:t>3</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STD-007 (Authentication)</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Essential for preventing unauthorized access and privilege escalation.</a:t>
                      </a:r>
                      <a:endParaRPr sz="1300">
                        <a:solidFill>
                          <a:schemeClr val="lt1"/>
                        </a:solidFill>
                      </a:endParaRPr>
                    </a:p>
                  </a:txBody>
                  <a:tcPr marL="91425" marR="91425" marT="91425" marB="91425"/>
                </a:tc>
                <a:extLst>
                  <a:ext uri="{0D108BD9-81ED-4DB2-BD59-A6C34878D82A}">
                    <a16:rowId xmlns:a16="http://schemas.microsoft.com/office/drawing/2014/main" val="10003"/>
                  </a:ext>
                </a:extLst>
              </a:tr>
              <a:tr h="510375">
                <a:tc>
                  <a:txBody>
                    <a:bodyPr/>
                    <a:lstStyle/>
                    <a:p>
                      <a:pPr marL="0" lvl="0" indent="0" algn="l" rtl="0">
                        <a:spcBef>
                          <a:spcPts val="0"/>
                        </a:spcBef>
                        <a:spcAft>
                          <a:spcPts val="0"/>
                        </a:spcAft>
                        <a:buNone/>
                      </a:pPr>
                      <a:r>
                        <a:rPr lang="en-US" sz="1300">
                          <a:solidFill>
                            <a:schemeClr val="lt1"/>
                          </a:solidFill>
                        </a:rPr>
                        <a:t>4</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STD-005 (Memory Protection)</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Prevents memory leaks, buffer overflows, and unauthorized execution.</a:t>
                      </a:r>
                      <a:endParaRPr sz="1300">
                        <a:solidFill>
                          <a:schemeClr val="lt1"/>
                        </a:solidFill>
                      </a:endParaRPr>
                    </a:p>
                  </a:txBody>
                  <a:tcPr marL="91425" marR="91425" marT="91425" marB="91425"/>
                </a:tc>
                <a:extLst>
                  <a:ext uri="{0D108BD9-81ED-4DB2-BD59-A6C34878D82A}">
                    <a16:rowId xmlns:a16="http://schemas.microsoft.com/office/drawing/2014/main" val="10004"/>
                  </a:ext>
                </a:extLst>
              </a:tr>
              <a:tr h="370625">
                <a:tc>
                  <a:txBody>
                    <a:bodyPr/>
                    <a:lstStyle/>
                    <a:p>
                      <a:pPr marL="0" lvl="0" indent="0" algn="l" rtl="0">
                        <a:spcBef>
                          <a:spcPts val="0"/>
                        </a:spcBef>
                        <a:spcAft>
                          <a:spcPts val="0"/>
                        </a:spcAft>
                        <a:buNone/>
                      </a:pPr>
                      <a:r>
                        <a:rPr lang="en-US" sz="1300">
                          <a:solidFill>
                            <a:schemeClr val="lt1"/>
                          </a:solidFill>
                        </a:rPr>
                        <a:t>5</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STD-001 (Data Types)</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Prevents undefined behavior and data corruption.</a:t>
                      </a:r>
                      <a:endParaRPr sz="1300">
                        <a:solidFill>
                          <a:schemeClr val="lt1"/>
                        </a:solidFill>
                      </a:endParaRPr>
                    </a:p>
                  </a:txBody>
                  <a:tcPr marL="91425" marR="91425" marT="91425" marB="91425"/>
                </a:tc>
                <a:extLst>
                  <a:ext uri="{0D108BD9-81ED-4DB2-BD59-A6C34878D82A}">
                    <a16:rowId xmlns:a16="http://schemas.microsoft.com/office/drawing/2014/main" val="10005"/>
                  </a:ext>
                </a:extLst>
              </a:tr>
              <a:tr h="370625">
                <a:tc>
                  <a:txBody>
                    <a:bodyPr/>
                    <a:lstStyle/>
                    <a:p>
                      <a:pPr marL="0" lvl="0" indent="0" algn="l" rtl="0">
                        <a:spcBef>
                          <a:spcPts val="0"/>
                        </a:spcBef>
                        <a:spcAft>
                          <a:spcPts val="0"/>
                        </a:spcAft>
                        <a:buNone/>
                      </a:pPr>
                      <a:r>
                        <a:rPr lang="en-US" sz="1300">
                          <a:solidFill>
                            <a:schemeClr val="lt1"/>
                          </a:solidFill>
                        </a:rPr>
                        <a:t>6</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STD-010 (Random Number Generation)</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Ensures secure entropy for cryptographic functions.</a:t>
                      </a:r>
                      <a:endParaRPr sz="1300">
                        <a:solidFill>
                          <a:schemeClr val="lt1"/>
                        </a:solidFill>
                      </a:endParaRPr>
                    </a:p>
                  </a:txBody>
                  <a:tcPr marL="91425" marR="91425" marT="91425" marB="91425"/>
                </a:tc>
                <a:extLst>
                  <a:ext uri="{0D108BD9-81ED-4DB2-BD59-A6C34878D82A}">
                    <a16:rowId xmlns:a16="http://schemas.microsoft.com/office/drawing/2014/main" val="10006"/>
                  </a:ext>
                </a:extLst>
              </a:tr>
              <a:tr h="370625">
                <a:tc>
                  <a:txBody>
                    <a:bodyPr/>
                    <a:lstStyle/>
                    <a:p>
                      <a:pPr marL="0" lvl="0" indent="0" algn="l" rtl="0">
                        <a:spcBef>
                          <a:spcPts val="0"/>
                        </a:spcBef>
                        <a:spcAft>
                          <a:spcPts val="0"/>
                        </a:spcAft>
                        <a:buNone/>
                      </a:pPr>
                      <a:r>
                        <a:rPr lang="en-US" sz="1300">
                          <a:solidFill>
                            <a:schemeClr val="lt1"/>
                          </a:solidFill>
                        </a:rPr>
                        <a:t>7</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STD-009 (File Handling)</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Prevents unauthorized file access and data leaks.</a:t>
                      </a:r>
                      <a:endParaRPr sz="1300">
                        <a:solidFill>
                          <a:schemeClr val="lt1"/>
                        </a:solidFill>
                      </a:endParaRPr>
                    </a:p>
                  </a:txBody>
                  <a:tcPr marL="91425" marR="91425" marT="91425" marB="91425"/>
                </a:tc>
                <a:extLst>
                  <a:ext uri="{0D108BD9-81ED-4DB2-BD59-A6C34878D82A}">
                    <a16:rowId xmlns:a16="http://schemas.microsoft.com/office/drawing/2014/main" val="10007"/>
                  </a:ext>
                </a:extLst>
              </a:tr>
              <a:tr h="510375">
                <a:tc>
                  <a:txBody>
                    <a:bodyPr/>
                    <a:lstStyle/>
                    <a:p>
                      <a:pPr marL="0" lvl="0" indent="0" algn="l" rtl="0">
                        <a:spcBef>
                          <a:spcPts val="0"/>
                        </a:spcBef>
                        <a:spcAft>
                          <a:spcPts val="0"/>
                        </a:spcAft>
                        <a:buNone/>
                      </a:pPr>
                      <a:r>
                        <a:rPr lang="en-US" sz="1300">
                          <a:solidFill>
                            <a:schemeClr val="lt1"/>
                          </a:solidFill>
                        </a:rPr>
                        <a:t>8</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STD-006 (Exception Safety)</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Ensures robust error handling without security failures.</a:t>
                      </a:r>
                      <a:endParaRPr sz="1300">
                        <a:solidFill>
                          <a:schemeClr val="lt1"/>
                        </a:solidFill>
                      </a:endParaRPr>
                    </a:p>
                  </a:txBody>
                  <a:tcPr marL="91425" marR="91425" marT="91425" marB="91425"/>
                </a:tc>
                <a:extLst>
                  <a:ext uri="{0D108BD9-81ED-4DB2-BD59-A6C34878D82A}">
                    <a16:rowId xmlns:a16="http://schemas.microsoft.com/office/drawing/2014/main" val="10008"/>
                  </a:ext>
                </a:extLst>
              </a:tr>
              <a:tr h="510375">
                <a:tc>
                  <a:txBody>
                    <a:bodyPr/>
                    <a:lstStyle/>
                    <a:p>
                      <a:pPr marL="0" lvl="0" indent="0" algn="l" rtl="0">
                        <a:spcBef>
                          <a:spcPts val="0"/>
                        </a:spcBef>
                        <a:spcAft>
                          <a:spcPts val="0"/>
                        </a:spcAft>
                        <a:buNone/>
                      </a:pPr>
                      <a:r>
                        <a:rPr lang="en-US" sz="1300">
                          <a:solidFill>
                            <a:schemeClr val="lt1"/>
                          </a:solidFill>
                        </a:rPr>
                        <a:t>9</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STD-002 (Data Values)</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Prevents incorrect or maliciously manipulated data processing.</a:t>
                      </a:r>
                      <a:endParaRPr sz="1300">
                        <a:solidFill>
                          <a:schemeClr val="lt1"/>
                        </a:solidFill>
                      </a:endParaRPr>
                    </a:p>
                  </a:txBody>
                  <a:tcPr marL="91425" marR="91425" marT="91425" marB="91425"/>
                </a:tc>
                <a:extLst>
                  <a:ext uri="{0D108BD9-81ED-4DB2-BD59-A6C34878D82A}">
                    <a16:rowId xmlns:a16="http://schemas.microsoft.com/office/drawing/2014/main" val="10009"/>
                  </a:ext>
                </a:extLst>
              </a:tr>
              <a:tr h="510375">
                <a:tc>
                  <a:txBody>
                    <a:bodyPr/>
                    <a:lstStyle/>
                    <a:p>
                      <a:pPr marL="0" lvl="0" indent="0" algn="l" rtl="0">
                        <a:spcBef>
                          <a:spcPts val="0"/>
                        </a:spcBef>
                        <a:spcAft>
                          <a:spcPts val="0"/>
                        </a:spcAft>
                        <a:buNone/>
                      </a:pPr>
                      <a:r>
                        <a:rPr lang="en-US" sz="1300">
                          <a:solidFill>
                            <a:schemeClr val="lt1"/>
                          </a:solidFill>
                        </a:rPr>
                        <a:t>10</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STD-008 (Assertions)</a:t>
                      </a:r>
                      <a:endParaRPr sz="1300">
                        <a:solidFill>
                          <a:schemeClr val="lt1"/>
                        </a:solidFill>
                      </a:endParaRPr>
                    </a:p>
                  </a:txBody>
                  <a:tcPr marL="91425" marR="91425" marT="91425" marB="91425"/>
                </a:tc>
                <a:tc>
                  <a:txBody>
                    <a:bodyPr/>
                    <a:lstStyle/>
                    <a:p>
                      <a:pPr marL="0" lvl="0" indent="0" algn="l" rtl="0">
                        <a:spcBef>
                          <a:spcPts val="0"/>
                        </a:spcBef>
                        <a:spcAft>
                          <a:spcPts val="0"/>
                        </a:spcAft>
                        <a:buNone/>
                      </a:pPr>
                      <a:r>
                        <a:rPr lang="en-US" sz="1300">
                          <a:solidFill>
                            <a:schemeClr val="lt1"/>
                          </a:solidFill>
                        </a:rPr>
                        <a:t>Improves debugging but should not be relied on for runtime security.</a:t>
                      </a:r>
                      <a:endParaRPr sz="1300">
                        <a:solidFill>
                          <a:schemeClr val="lt1"/>
                        </a:solidFill>
                      </a:endParaRPr>
                    </a:p>
                  </a:txBody>
                  <a:tcPr marL="91425" marR="91425" marT="91425" marB="91425"/>
                </a:tc>
                <a:extLst>
                  <a:ext uri="{0D108BD9-81ED-4DB2-BD59-A6C34878D82A}">
                    <a16:rowId xmlns:a16="http://schemas.microsoft.com/office/drawing/2014/main" val="10010"/>
                  </a:ext>
                </a:extLst>
              </a:tr>
            </a:tbl>
          </a:graphicData>
        </a:graphic>
      </p:graphicFrame>
      <p:pic>
        <p:nvPicPr>
          <p:cNvPr id="43" name="Audio 42">
            <a:hlinkClick r:id="" action="ppaction://media"/>
            <a:extLst>
              <a:ext uri="{FF2B5EF4-FFF2-40B4-BE49-F238E27FC236}">
                <a16:creationId xmlns:a16="http://schemas.microsoft.com/office/drawing/2014/main" id="{93435E73-DA1C-1F66-77D6-55078E266B3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pic>
        <p:nvPicPr>
          <p:cNvPr id="44" name="Audio 43">
            <a:hlinkClick r:id="" action="ppaction://media"/>
            <a:extLst>
              <a:ext uri="{FF2B5EF4-FFF2-40B4-BE49-F238E27FC236}">
                <a16:creationId xmlns:a16="http://schemas.microsoft.com/office/drawing/2014/main" id="{C993C334-FD2B-E769-3439-A4EC57E2EABF}"/>
              </a:ext>
            </a:extLst>
          </p:cNvPr>
          <p:cNvPicPr>
            <a:picLocks noChangeAspect="1"/>
          </p:cNvPicPr>
          <p:nvPr>
            <a:audioFile r:link="rId3"/>
            <p:extLst>
              <p:ext uri="{DAA4B4D4-6D71-4841-9C94-3DE7FCFB9230}">
                <p14:media xmlns:p14="http://schemas.microsoft.com/office/powerpoint/2010/main" r:embed="rId1">
                  <p14:trim end="2084.5668"/>
                </p14:media>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389"/>
    </mc:Choice>
    <mc:Fallback>
      <p:transition spd="slow" advTm="1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3"/>
                </p:tgtEl>
              </p:cMediaNode>
            </p:audio>
            <p:audio isNarration="1">
              <p:cMediaNode vol="80000" showWhenStopped="0">
                <p:cTn id="11" fill="hold" display="0">
                  <p:stCondLst>
                    <p:cond delay="indefinite"/>
                  </p:stCondLst>
                  <p:endCondLst>
                    <p:cond evt="onStopAudio" delay="0">
                      <p:tgtEl>
                        <p:sldTgt/>
                      </p:tgtEl>
                    </p:cond>
                  </p:endCondLst>
                </p:cTn>
                <p:tgtEl>
                  <p:spTgt spid="4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3" name="Google Shape;183;p2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60350" algn="l" rtl="0">
              <a:lnSpc>
                <a:spcPct val="70000"/>
              </a:lnSpc>
              <a:spcBef>
                <a:spcPts val="0"/>
              </a:spcBef>
              <a:spcAft>
                <a:spcPts val="0"/>
              </a:spcAft>
              <a:buClr>
                <a:schemeClr val="lt1"/>
              </a:buClr>
              <a:buSzPts val="2500"/>
              <a:buChar char="•"/>
            </a:pPr>
            <a:r>
              <a:rPr lang="en-US" sz="2500"/>
              <a:t>Encryption at Rest protects stored data from unauthorized access using encryption algorithms like AES-256. Prevents data exposure in case of physical access breaches.</a:t>
            </a:r>
            <a:endParaRPr sz="2500"/>
          </a:p>
          <a:p>
            <a:pPr marL="457200" lvl="0" indent="0" algn="l" rtl="0">
              <a:lnSpc>
                <a:spcPct val="70000"/>
              </a:lnSpc>
              <a:spcBef>
                <a:spcPts val="0"/>
              </a:spcBef>
              <a:spcAft>
                <a:spcPts val="0"/>
              </a:spcAft>
              <a:buSzPts val="1018"/>
              <a:buNone/>
            </a:pPr>
            <a:br>
              <a:rPr lang="en-US" sz="2500"/>
            </a:br>
            <a:endParaRPr sz="2500"/>
          </a:p>
          <a:p>
            <a:pPr marL="228600" lvl="0" indent="-260350" algn="l" rtl="0">
              <a:lnSpc>
                <a:spcPct val="70000"/>
              </a:lnSpc>
              <a:spcBef>
                <a:spcPts val="0"/>
              </a:spcBef>
              <a:spcAft>
                <a:spcPts val="0"/>
              </a:spcAft>
              <a:buClr>
                <a:schemeClr val="lt1"/>
              </a:buClr>
              <a:buSzPts val="2500"/>
              <a:buChar char="•"/>
            </a:pPr>
            <a:r>
              <a:rPr lang="en-US" sz="2500"/>
              <a:t>Encryption in Flight secures data during transmission over networks using TLS/SSL protocols to prevent eavesdropping and man-in-the-middle attacks.</a:t>
            </a:r>
            <a:endParaRPr sz="2500"/>
          </a:p>
          <a:p>
            <a:pPr marL="457200" lvl="0" indent="0" algn="l" rtl="0">
              <a:lnSpc>
                <a:spcPct val="70000"/>
              </a:lnSpc>
              <a:spcBef>
                <a:spcPts val="0"/>
              </a:spcBef>
              <a:spcAft>
                <a:spcPts val="0"/>
              </a:spcAft>
              <a:buSzPts val="1018"/>
              <a:buNone/>
            </a:pPr>
            <a:br>
              <a:rPr lang="en-US" sz="2500"/>
            </a:br>
            <a:endParaRPr sz="2500"/>
          </a:p>
          <a:p>
            <a:pPr marL="228600" lvl="0" indent="-260350" algn="l" rtl="0">
              <a:lnSpc>
                <a:spcPct val="70000"/>
              </a:lnSpc>
              <a:spcBef>
                <a:spcPts val="0"/>
              </a:spcBef>
              <a:spcAft>
                <a:spcPts val="0"/>
              </a:spcAft>
              <a:buClr>
                <a:schemeClr val="lt1"/>
              </a:buClr>
              <a:buSzPts val="2500"/>
              <a:buChar char="•"/>
            </a:pPr>
            <a:r>
              <a:rPr lang="en-US" sz="2500"/>
              <a:t>Encryption in Use ensures data remains protected while being actively processed by using secure enclaves and memory encryption. Mitigates risks from unauthorized access.</a:t>
            </a:r>
            <a:endParaRPr sz="2500"/>
          </a:p>
          <a:p>
            <a:pPr marL="0" lvl="0" indent="0" algn="l" rtl="0">
              <a:lnSpc>
                <a:spcPct val="70000"/>
              </a:lnSpc>
              <a:spcBef>
                <a:spcPts val="1000"/>
              </a:spcBef>
              <a:spcAft>
                <a:spcPts val="0"/>
              </a:spcAft>
              <a:buClr>
                <a:schemeClr val="lt1"/>
              </a:buClr>
              <a:buSzPts val="1480"/>
              <a:buNone/>
            </a:pPr>
            <a:endParaRPr sz="2500"/>
          </a:p>
          <a:p>
            <a:pPr marL="228600" lvl="0" indent="-88900" algn="l" rtl="0">
              <a:lnSpc>
                <a:spcPct val="70000"/>
              </a:lnSpc>
              <a:spcBef>
                <a:spcPts val="1000"/>
              </a:spcBef>
              <a:spcAft>
                <a:spcPts val="0"/>
              </a:spcAft>
              <a:buClr>
                <a:schemeClr val="lt1"/>
              </a:buClr>
              <a:buSzPts val="2035"/>
              <a:buNone/>
            </a:pPr>
            <a:endParaRPr sz="2500"/>
          </a:p>
        </p:txBody>
      </p:sp>
      <p:pic>
        <p:nvPicPr>
          <p:cNvPr id="184" name="Google Shape;184;p24"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3A2E52B6-028D-93FC-D883-416A377CB1F3}"/>
              </a:ext>
            </a:extLst>
          </p:cNvPr>
          <p:cNvPicPr>
            <a:picLocks noChangeAspect="1"/>
          </p:cNvPicPr>
          <p:nvPr>
            <a:audioFile r:link="rId1"/>
            <p:extLst>
              <p:ext uri="{DAA4B4D4-6D71-4841-9C94-3DE7FCFB9230}">
                <p14:media xmlns:p14="http://schemas.microsoft.com/office/powerpoint/2010/main" r:embed="rId2">
                  <p14:trim end="2438.4988"/>
                </p14:media>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182"/>
    </mc:Choice>
    <mc:Fallback>
      <p:transition spd="slow" advTm="18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90" name="Google Shape;190;p2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None/>
            </a:pPr>
            <a:r>
              <a:rPr lang="en-US" sz="2400"/>
              <a:t>Authentication verifies user identity using methods like passwords, biometrics, and multi-factor authentication (MFA). Prevents unauthorized access.</a:t>
            </a:r>
            <a:endParaRPr sz="2400"/>
          </a:p>
          <a:p>
            <a:pPr marL="457200" lvl="0" indent="0" algn="l" rtl="0">
              <a:lnSpc>
                <a:spcPct val="90000"/>
              </a:lnSpc>
              <a:spcBef>
                <a:spcPts val="0"/>
              </a:spcBef>
              <a:spcAft>
                <a:spcPts val="0"/>
              </a:spcAft>
              <a:buNone/>
            </a:pPr>
            <a:endParaRPr sz="2400"/>
          </a:p>
          <a:p>
            <a:pPr marL="457200" lvl="0" indent="0" algn="l" rtl="0">
              <a:lnSpc>
                <a:spcPct val="90000"/>
              </a:lnSpc>
              <a:spcBef>
                <a:spcPts val="0"/>
              </a:spcBef>
              <a:spcAft>
                <a:spcPts val="0"/>
              </a:spcAft>
              <a:buNone/>
            </a:pPr>
            <a:r>
              <a:rPr lang="en-US" sz="2400"/>
              <a:t>Authorization determines user permissions and access rights based on role-based or attribute-based controls. Ensures least privilege access.</a:t>
            </a:r>
            <a:endParaRPr sz="2400"/>
          </a:p>
          <a:p>
            <a:pPr marL="457200" lvl="0" indent="0" algn="l" rtl="0">
              <a:lnSpc>
                <a:spcPct val="90000"/>
              </a:lnSpc>
              <a:spcBef>
                <a:spcPts val="0"/>
              </a:spcBef>
              <a:spcAft>
                <a:spcPts val="0"/>
              </a:spcAft>
              <a:buNone/>
            </a:pPr>
            <a:endParaRPr sz="2400"/>
          </a:p>
          <a:p>
            <a:pPr marL="457200" lvl="0" indent="0" algn="l" rtl="0">
              <a:lnSpc>
                <a:spcPct val="90000"/>
              </a:lnSpc>
              <a:spcBef>
                <a:spcPts val="0"/>
              </a:spcBef>
              <a:spcAft>
                <a:spcPts val="0"/>
              </a:spcAft>
              <a:buNone/>
            </a:pPr>
            <a:r>
              <a:rPr lang="en-US" sz="2400"/>
              <a:t>Accounting tracks and logs user actions for security auditing and compliance. Helps with intrusion detection and policy enforcement.</a:t>
            </a:r>
            <a:endParaRPr sz="2400"/>
          </a:p>
        </p:txBody>
      </p:sp>
      <p:pic>
        <p:nvPicPr>
          <p:cNvPr id="191" name="Google Shape;191;p25" descr="Green Pace logo"/>
          <p:cNvPicPr preferRelativeResize="0"/>
          <p:nvPr/>
        </p:nvPicPr>
        <p:blipFill rotWithShape="1">
          <a:blip r:embed="rId5">
            <a:alphaModFix/>
          </a:blip>
          <a:srcRect/>
          <a:stretch/>
        </p:blipFill>
        <p:spPr>
          <a:xfrm>
            <a:off x="11084074" y="5440526"/>
            <a:ext cx="886601" cy="1149225"/>
          </a:xfrm>
          <a:prstGeom prst="rect">
            <a:avLst/>
          </a:prstGeom>
          <a:noFill/>
          <a:ln>
            <a:noFill/>
          </a:ln>
        </p:spPr>
      </p:pic>
      <p:pic>
        <p:nvPicPr>
          <p:cNvPr id="25" name="Audio 24">
            <a:hlinkClick r:id="" action="ppaction://media"/>
            <a:extLst>
              <a:ext uri="{FF2B5EF4-FFF2-40B4-BE49-F238E27FC236}">
                <a16:creationId xmlns:a16="http://schemas.microsoft.com/office/drawing/2014/main" id="{433836BA-D465-7F51-CB13-75411C441CD2}"/>
              </a:ext>
            </a:extLst>
          </p:cNvPr>
          <p:cNvPicPr>
            <a:picLocks noChangeAspect="1"/>
          </p:cNvPicPr>
          <p:nvPr>
            <a:audioFile r:link="rId1"/>
            <p:extLst>
              <p:ext uri="{DAA4B4D4-6D71-4841-9C94-3DE7FCFB9230}">
                <p14:media xmlns:p14="http://schemas.microsoft.com/office/powerpoint/2010/main" r:embed="rId2">
                  <p14:trim end="2544.4512"/>
                </p14:media>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465"/>
    </mc:Choice>
    <mc:Fallback>
      <p:transition spd="slow" advTm="2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2895600" y="764373"/>
            <a:ext cx="86106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Can SQL Injection be Prevented?</a:t>
            </a:r>
            <a:endParaRPr/>
          </a:p>
        </p:txBody>
      </p:sp>
      <p:sp>
        <p:nvSpPr>
          <p:cNvPr id="197" name="Google Shape;197;p26"/>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solidFill>
                  <a:schemeClr val="accent4"/>
                </a:solidFill>
              </a:rPr>
              <a:t>TEST(SQLInjectionTest, PreventInjection) {</a:t>
            </a:r>
            <a:endParaRPr>
              <a:solidFill>
                <a:schemeClr val="accent4"/>
              </a:solidFill>
            </a:endParaRPr>
          </a:p>
          <a:p>
            <a:pPr marL="0" lvl="0" indent="0" algn="l" rtl="0">
              <a:spcBef>
                <a:spcPts val="1000"/>
              </a:spcBef>
              <a:spcAft>
                <a:spcPts val="0"/>
              </a:spcAft>
              <a:buNone/>
            </a:pPr>
            <a:r>
              <a:rPr lang="en-US">
                <a:solidFill>
                  <a:schemeClr val="accent4"/>
                </a:solidFill>
              </a:rPr>
              <a:t>    std::string userInput = "' OR 1=1 --";</a:t>
            </a:r>
            <a:endParaRPr>
              <a:solidFill>
                <a:schemeClr val="accent4"/>
              </a:solidFill>
            </a:endParaRPr>
          </a:p>
          <a:p>
            <a:pPr marL="0" lvl="0" indent="0" algn="l" rtl="0">
              <a:spcBef>
                <a:spcPts val="1000"/>
              </a:spcBef>
              <a:spcAft>
                <a:spcPts val="0"/>
              </a:spcAft>
              <a:buNone/>
            </a:pPr>
            <a:r>
              <a:rPr lang="en-US">
                <a:solidFill>
                  <a:schemeClr val="accent4"/>
                </a:solidFill>
              </a:rPr>
              <a:t>    std::string query = "SELECT * FROM users WHERE name = ?"; // Parameterized Query</a:t>
            </a:r>
            <a:endParaRPr>
              <a:solidFill>
                <a:schemeClr val="accent4"/>
              </a:solidFill>
            </a:endParaRPr>
          </a:p>
          <a:p>
            <a:pPr marL="0" lvl="0" indent="0" algn="l" rtl="0">
              <a:spcBef>
                <a:spcPts val="1000"/>
              </a:spcBef>
              <a:spcAft>
                <a:spcPts val="0"/>
              </a:spcAft>
              <a:buNone/>
            </a:pPr>
            <a:r>
              <a:rPr lang="en-US">
                <a:solidFill>
                  <a:schemeClr val="accent4"/>
                </a:solidFill>
              </a:rPr>
              <a:t>    EXPECT_FALSE(isSQLInjected(userInput));</a:t>
            </a:r>
            <a:endParaRPr>
              <a:solidFill>
                <a:schemeClr val="accent4"/>
              </a:solidFill>
            </a:endParaRPr>
          </a:p>
          <a:p>
            <a:pPr marL="0" lvl="0" indent="0" algn="l" rtl="0">
              <a:spcBef>
                <a:spcPts val="1000"/>
              </a:spcBef>
              <a:spcAft>
                <a:spcPts val="0"/>
              </a:spcAft>
              <a:buNone/>
            </a:pPr>
            <a:r>
              <a:rPr lang="en-US">
                <a:solidFill>
                  <a:schemeClr val="accent4"/>
                </a:solidFill>
              </a:rPr>
              <a:t>}</a:t>
            </a:r>
            <a:br>
              <a:rPr lang="en-US"/>
            </a:br>
            <a:br>
              <a:rPr lang="en-US"/>
            </a:br>
            <a:r>
              <a:rPr lang="en-US"/>
              <a:t>Expected Outcome: SQL injection attempts should be detected and blocked.</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Next Step: Implement further input sanitization and logging for suspicious queries.</a:t>
            </a:r>
            <a:endParaRPr/>
          </a:p>
        </p:txBody>
      </p:sp>
      <p:pic>
        <p:nvPicPr>
          <p:cNvPr id="20" name="Audio 19">
            <a:hlinkClick r:id="" action="ppaction://media"/>
            <a:extLst>
              <a:ext uri="{FF2B5EF4-FFF2-40B4-BE49-F238E27FC236}">
                <a16:creationId xmlns:a16="http://schemas.microsoft.com/office/drawing/2014/main" id="{18D2594B-20DC-83B9-597A-1E23E9DE6F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3457"/>
    </mc:Choice>
    <mc:Fallback>
      <p:transition spd="slow" advTm="33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1350825" y="764375"/>
            <a:ext cx="10155300" cy="12930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r>
              <a:rPr lang="en-US"/>
              <a:t>String Handling Prevent Buffer Overflows?</a:t>
            </a:r>
            <a:endParaRPr/>
          </a:p>
        </p:txBody>
      </p:sp>
      <p:sp>
        <p:nvSpPr>
          <p:cNvPr id="203" name="Google Shape;203;p27"/>
          <p:cNvSpPr txBox="1">
            <a:spLocks noGrp="1"/>
          </p:cNvSpPr>
          <p:nvPr>
            <p:ph type="body" idx="1"/>
          </p:nvPr>
        </p:nvSpPr>
        <p:spPr>
          <a:xfrm>
            <a:off x="685800" y="2194560"/>
            <a:ext cx="10820400" cy="4024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r>
              <a:rPr lang="en-US">
                <a:solidFill>
                  <a:schemeClr val="accent4"/>
                </a:solidFill>
              </a:rPr>
              <a:t>TEST(StringTest, NoBufferOverflow) {</a:t>
            </a:r>
            <a:endParaRPr>
              <a:solidFill>
                <a:schemeClr val="accent4"/>
              </a:solidFill>
            </a:endParaRPr>
          </a:p>
          <a:p>
            <a:pPr marL="0" lvl="0" indent="0" algn="l" rtl="0">
              <a:spcBef>
                <a:spcPts val="1000"/>
              </a:spcBef>
              <a:spcAft>
                <a:spcPts val="0"/>
              </a:spcAft>
              <a:buNone/>
            </a:pPr>
            <a:r>
              <a:rPr lang="en-US">
                <a:solidFill>
                  <a:schemeClr val="accent4"/>
                </a:solidFill>
              </a:rPr>
              <a:t>    char safeBuffer[10];</a:t>
            </a:r>
            <a:endParaRPr>
              <a:solidFill>
                <a:schemeClr val="accent4"/>
              </a:solidFill>
            </a:endParaRPr>
          </a:p>
          <a:p>
            <a:pPr marL="0" lvl="0" indent="0" algn="l" rtl="0">
              <a:spcBef>
                <a:spcPts val="1000"/>
              </a:spcBef>
              <a:spcAft>
                <a:spcPts val="0"/>
              </a:spcAft>
              <a:buNone/>
            </a:pPr>
            <a:r>
              <a:rPr lang="en-US">
                <a:solidFill>
                  <a:schemeClr val="accent4"/>
                </a:solidFill>
              </a:rPr>
              <a:t>    strncpy(safeBuffer, "123456789", sizeof(safeBuffer) - 1);</a:t>
            </a:r>
            <a:endParaRPr>
              <a:solidFill>
                <a:schemeClr val="accent4"/>
              </a:solidFill>
            </a:endParaRPr>
          </a:p>
          <a:p>
            <a:pPr marL="0" lvl="0" indent="0" algn="l" rtl="0">
              <a:spcBef>
                <a:spcPts val="1000"/>
              </a:spcBef>
              <a:spcAft>
                <a:spcPts val="0"/>
              </a:spcAft>
              <a:buNone/>
            </a:pPr>
            <a:r>
              <a:rPr lang="en-US">
                <a:solidFill>
                  <a:schemeClr val="accent4"/>
                </a:solidFill>
              </a:rPr>
              <a:t>    safeBuffer[sizeof(safeBuffer) - 1] = '\0';</a:t>
            </a:r>
            <a:endParaRPr>
              <a:solidFill>
                <a:schemeClr val="accent4"/>
              </a:solidFill>
            </a:endParaRPr>
          </a:p>
          <a:p>
            <a:pPr marL="0" lvl="0" indent="0" algn="l" rtl="0">
              <a:spcBef>
                <a:spcPts val="1000"/>
              </a:spcBef>
              <a:spcAft>
                <a:spcPts val="0"/>
              </a:spcAft>
              <a:buNone/>
            </a:pPr>
            <a:r>
              <a:rPr lang="en-US">
                <a:solidFill>
                  <a:schemeClr val="accent4"/>
                </a:solidFill>
              </a:rPr>
              <a:t>    EXPECT_STREQ(safeBuffer, "123456789");</a:t>
            </a:r>
            <a:endParaRPr>
              <a:solidFill>
                <a:schemeClr val="accent4"/>
              </a:solidFill>
            </a:endParaRPr>
          </a:p>
          <a:p>
            <a:pPr marL="0" lvl="0" indent="0" algn="l" rtl="0">
              <a:spcBef>
                <a:spcPts val="1000"/>
              </a:spcBef>
              <a:spcAft>
                <a:spcPts val="0"/>
              </a:spcAft>
              <a:buNone/>
            </a:pPr>
            <a:r>
              <a:rPr lang="en-US">
                <a:solidFill>
                  <a:schemeClr val="accent4"/>
                </a:solidFill>
              </a:rPr>
              <a:t>}</a:t>
            </a:r>
            <a:endParaRPr>
              <a:solidFill>
                <a:schemeClr val="accent4"/>
              </a:solidFill>
            </a:endParaRPr>
          </a:p>
          <a:p>
            <a:pPr marL="0" lvl="0" indent="0" algn="l" rtl="0">
              <a:spcBef>
                <a:spcPts val="1000"/>
              </a:spcBef>
              <a:spcAft>
                <a:spcPts val="0"/>
              </a:spcAft>
              <a:buNone/>
            </a:pPr>
            <a:endParaRPr/>
          </a:p>
          <a:p>
            <a:pPr marL="0" lvl="0" indent="0" algn="l" rtl="0">
              <a:spcBef>
                <a:spcPts val="1000"/>
              </a:spcBef>
              <a:spcAft>
                <a:spcPts val="0"/>
              </a:spcAft>
              <a:buNone/>
            </a:pPr>
            <a:r>
              <a:rPr lang="en-US"/>
              <a:t>Expected Outcome: No buffer overflow occurs, ensuring safe memory usage.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Next Step: Enforce strict bounds checking in all string operations.</a:t>
            </a:r>
            <a:endParaRPr/>
          </a:p>
        </p:txBody>
      </p:sp>
      <p:pic>
        <p:nvPicPr>
          <p:cNvPr id="9" name="Audio 8">
            <a:hlinkClick r:id="" action="ppaction://media"/>
            <a:extLst>
              <a:ext uri="{FF2B5EF4-FFF2-40B4-BE49-F238E27FC236}">
                <a16:creationId xmlns:a16="http://schemas.microsoft.com/office/drawing/2014/main" id="{B9D0D928-7955-E7C9-3DE1-2431DE905F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408"/>
    </mc:Choice>
    <mc:Fallback>
      <p:transition spd="slow" advTm="3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2294</Words>
  <Application>Microsoft Office PowerPoint</Application>
  <PresentationFormat>Widescreen</PresentationFormat>
  <Paragraphs>226</Paragraphs>
  <Slides>17</Slides>
  <Notes>17</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Can SQL Injection be Prevented?</vt:lpstr>
      <vt:lpstr>String Handling Prevent Buffer Overflows?</vt:lpstr>
      <vt:lpstr>Is Authentication Properly Enforced?</vt:lpstr>
      <vt:lpstr>Can Memory Be Safely Managed?</vt:lpstr>
      <vt:lpstr>Is File Access Restricted?</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Gratton, Nathaniel</cp:lastModifiedBy>
  <cp:revision>1</cp:revision>
  <dcterms:modified xsi:type="dcterms:W3CDTF">2025-03-03T08:34:17Z</dcterms:modified>
</cp:coreProperties>
</file>